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84" r:id="rId4"/>
    <p:sldMasterId id="2147483696" r:id="rId5"/>
    <p:sldMasterId id="2147483701" r:id="rId6"/>
    <p:sldMasterId id="2147483718" r:id="rId7"/>
  </p:sldMasterIdLst>
  <p:notesMasterIdLst>
    <p:notesMasterId r:id="rId18"/>
  </p:notesMasterIdLst>
  <p:handoutMasterIdLst>
    <p:handoutMasterId r:id="rId19"/>
  </p:handoutMasterIdLst>
  <p:sldIdLst>
    <p:sldId id="256" r:id="rId8"/>
    <p:sldId id="257" r:id="rId9"/>
    <p:sldId id="258" r:id="rId10"/>
    <p:sldId id="259" r:id="rId11"/>
    <p:sldId id="268" r:id="rId12"/>
    <p:sldId id="269" r:id="rId13"/>
    <p:sldId id="271" r:id="rId14"/>
    <p:sldId id="270" r:id="rId15"/>
    <p:sldId id="273" r:id="rId16"/>
    <p:sldId id="274" r:id="rId17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19901"/>
    <a:srgbClr val="FF0000"/>
    <a:srgbClr val="0000FF"/>
    <a:srgbClr val="E7D4E6"/>
    <a:srgbClr val="8EB4E3"/>
    <a:srgbClr val="E6E6E6"/>
    <a:srgbClr val="F5F5F5"/>
    <a:srgbClr val="ECECEC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6" autoAdjust="0"/>
    <p:restoredTop sz="94128" autoAdjust="0"/>
  </p:normalViewPr>
  <p:slideViewPr>
    <p:cSldViewPr>
      <p:cViewPr varScale="1">
        <p:scale>
          <a:sx n="114" d="100"/>
          <a:sy n="114" d="100"/>
        </p:scale>
        <p:origin x="2122" y="91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F37E1-976C-4D68-AAA1-E18BCAC423B3}" type="datetimeFigureOut">
              <a:rPr lang="zh-TW" altLang="en-US" smtClean="0"/>
              <a:t>2025/11/11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F533-2A2D-4D77-8B65-2DF21E0EF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8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1:5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61 600 24575,'-2'-1'0,"0"1"0,0-1 0,0 0 0,1 0 0,-1 0 0,0 0 0,0 0 0,1 0 0,-1 0 0,1-1 0,-1 1 0,1-1 0,-1 1 0,1-1 0,0 1 0,0-1 0,0 0 0,0 0 0,0 1 0,0-1 0,-1-3 0,-14-43 0,11 23 0,2 0 0,1 0 0,1 0 0,3-46 0,0 4 0,-2 50 0,1 0 0,0 1 0,1-1 0,1 1 0,6-20 0,-6 26 0,1 0 0,1 0 0,-1 1 0,2 0 0,-1 0 0,1 0 0,1 0 0,0 1 0,9-10 0,-12 15 0,5-6 0,0 0 0,19-13 0,-24 19 0,0 1 0,1 0 0,-1 0 0,1 0 0,0 0 0,-1 1 0,1 0 0,0 0 0,0 0 0,7 0 0,-2 0 0,0 1 0,1 0 0,-1 1 0,0 0 0,1 0 0,-1 1 0,0 0 0,14 6 0,-20-6 0,0 0 0,0 0 0,0 1 0,0 0 0,-1-1 0,0 1 0,1 0 0,-1 1 0,0-1 0,0 0 0,-1 1 0,1 0 0,-1-1 0,1 1 0,-1 0 0,-1 0 0,1 1 0,0-1 0,-1 0 0,0 1 0,0-1 0,0 5 0,3 30 0,-2 0 0,-4 61 0,0-18 0,2 85-1365,0-151-5461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24575,'11'1'0,"0"0"0,0 1 0,15 4 0,26 3 0,40 0 0,42 2 0,-30-10 0,90-4 0,-192 3-105,0 0 0,0 0 0,0-1 0,0 1 0,0-1 0,0 1 0,0-1 0,0 0 0,0 0 0,-1 0 0,1 0 0,2-2 0,4-5-6721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83 120 24575,'-3'0'0,"-1"-3"0,-4-1 0,1-4 0,-3 1 0,1-2 0,2-3 0,-1-3 0,0-1 0,3-2 0,-2 2 0,0 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24575,'0'-3'0,"0"-5"0,0-3 0,3-1 0,1 0 0,0-2 0,3 1 0,-1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24575,'3'0'0,"5"0"0,0-4 0,2 0 0,3 0 0,2-2 0,2-1 0,-2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24575,'3'0'0,"5"0"0,3 0 0,4 0 0,1 0 0,3 0 0,0 0 0,1 0 0,-1 0 0,0 0 0,1-3 0,-5-1-8191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24575,'2'108'0,"-4"121"0,-12-155-1365,11-58-5461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24575,'-1'31'0,"-7"40"0,3-40 0,0 42 0,4-55 0,-1 0 0,-4 21 0,2-20 0,1-1 0,0 20 0,4 186-1365,-1-208-5461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5A04-DEC0-490E-BE54-AD23B90E8F9F}" type="datetimeFigureOut">
              <a:rPr lang="zh-TW" altLang="en-US" smtClean="0"/>
              <a:t>2025/11/11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520D-9A8A-4E05-BB16-8C1AC1960E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5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78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42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1F-B062-48FE-E6DA-9D9F509A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C1CA93-995F-0E5D-4217-E5D68845C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A98D8D-24A2-603F-9956-C7F2B337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436877-FB38-138B-357D-7F1C3EB94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21E3-71C8-22F1-10D2-524556C7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5BAEB86-AA52-4CD1-9741-B51E51085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D939F5-1B19-652A-684B-C28F0FB68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8E3FCE-7612-DDC6-7058-E52A4D50B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91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9D72-D1B4-88F4-A899-3C0477CE6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01A3DD5-8331-1C41-87AD-5D403A390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194A95-11AC-C4E1-9794-112A1C17D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BF3E72-35BE-6705-E7FA-9DA56DD14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61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4D807-C66E-F61F-3D8A-16DE1DC0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72838E4-CAF8-0C74-F59F-B7DDB3536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B477F8-13B4-569F-87D6-93C53D430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BF9832-5968-417F-8506-F01D8B149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36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435AC-131E-F510-7CFF-BD1CF087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A8AFCA-CB66-D15C-ADA9-886220D5D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525DEF-CB66-E53A-C8B5-38A98D34D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B2DF7-2A65-4E34-5B33-1874918FA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5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46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4116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621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2053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46149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7301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768411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6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793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127822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43808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73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730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5110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385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80001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8430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0817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92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32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8179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08533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53371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88386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5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1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7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tulogo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55362-DAEE-40C4-8CB1-EA266F18E455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444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754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9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7867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15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3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857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438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17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10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42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498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914400"/>
            <a:ext cx="5678487" cy="5349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6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86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42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42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7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34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4213" y="4130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456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4213" y="1844675"/>
            <a:ext cx="7772400" cy="44196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13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172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0262-E162-403E-858F-A7EB6D2690C2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27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72005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274959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08784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1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3494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25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073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ti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 dirty="0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 dirty="0">
                <a:latin typeface="Arial Black" pitchFamily="34" charset="0"/>
              </a:rPr>
              <a:t>               </a:t>
            </a:r>
            <a:r>
              <a:rPr kumimoji="0" lang="en-US" altLang="zh-TW" sz="1200" i="1" dirty="0">
                <a:latin typeface="Arial Black" pitchFamily="34" charset="0"/>
              </a:rPr>
              <a:t>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6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05479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714356"/>
            <a:ext cx="8229600" cy="5929513"/>
            <a:chOff x="288" y="480"/>
            <a:chExt cx="5184" cy="3644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288" y="4076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3078" name="Picture 6" descr="Ntulogo3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</p:spPr>
      </p:pic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844675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8582376" y="6480137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DC59-A20A-46E1-B02E-8653EE84F743}" type="slidenum">
              <a:rPr kumimoji="0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53188"/>
            <a:ext cx="2895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14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9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18" Type="http://schemas.openxmlformats.org/officeDocument/2006/relationships/customXml" Target="../ink/ink8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4.xml"/><Relationship Id="rId19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25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6220A-6C4C-46E7-C888-ECE599CD2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16" y="2133600"/>
            <a:ext cx="8928980" cy="1214438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Implementation of In-Memory Search Macro with Range Encoding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C9B766-499C-8277-B8CA-0F28632EC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Speaker : B11901027 </a:t>
            </a:r>
            <a:r>
              <a:rPr lang="zh-TW" altLang="en-US" dirty="0"/>
              <a:t>王仁軒</a:t>
            </a:r>
            <a:endParaRPr lang="en-US" altLang="zh-TW" dirty="0"/>
          </a:p>
          <a:p>
            <a:r>
              <a:rPr lang="en-US" altLang="zh-TW" dirty="0"/>
              <a:t>Mentor : Rick Huang</a:t>
            </a:r>
          </a:p>
          <a:p>
            <a:r>
              <a:rPr lang="en-US" altLang="zh-TW" dirty="0"/>
              <a:t>Advisor: Prof. An-Yeu (Andy) Wu</a:t>
            </a:r>
          </a:p>
          <a:p>
            <a:r>
              <a:rPr lang="en-US" altLang="zh-TW" dirty="0"/>
              <a:t>Date : 2025/05/02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267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6485-E53B-7E0A-942F-5CF30AC3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104A1-E7CB-D894-BD10-7A5166E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0">
            <a:extLst>
              <a:ext uri="{FF2B5EF4-FFF2-40B4-BE49-F238E27FC236}">
                <a16:creationId xmlns:a16="http://schemas.microsoft.com/office/drawing/2014/main" id="{1A1F2F7C-4069-6D1D-36B6-8BDC3A5AC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dirty="0"/>
              <a:t>After start signal is sent, TB receives MATCH signal from TOP</a:t>
            </a:r>
            <a:r>
              <a:rPr lang="zh-TW" altLang="en-US" dirty="0"/>
              <a:t> </a:t>
            </a:r>
            <a:r>
              <a:rPr lang="en-US" altLang="zh-TW" dirty="0"/>
              <a:t>once Search SW is triggered (active low)</a:t>
            </a:r>
          </a:p>
          <a:p>
            <a:pPr lvl="1"/>
            <a:r>
              <a:rPr lang="en-US" altLang="zh-TW" dirty="0"/>
              <a:t>LED shows the ADDRESS signal 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F29B8EA2-31E9-DF47-A4CF-0B1D83578BCC}"/>
              </a:ext>
            </a:extLst>
          </p:cNvPr>
          <p:cNvGrpSpPr/>
          <p:nvPr/>
        </p:nvGrpSpPr>
        <p:grpSpPr>
          <a:xfrm>
            <a:off x="179512" y="3824163"/>
            <a:ext cx="8379325" cy="1902638"/>
            <a:chOff x="-28205" y="3522638"/>
            <a:chExt cx="8379325" cy="190263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C6A73A-7EEA-5A99-791E-7132BA57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5" t="48360" r="10612" b="26298"/>
            <a:stretch>
              <a:fillRect/>
            </a:stretch>
          </p:blipFill>
          <p:spPr>
            <a:xfrm rot="16200000">
              <a:off x="1430460" y="3634452"/>
              <a:ext cx="1259731" cy="229672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3AC3BF0-9B76-B9C3-1380-D3B2940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8" t="47801" r="9149" b="24264"/>
            <a:stretch>
              <a:fillRect/>
            </a:stretch>
          </p:blipFill>
          <p:spPr>
            <a:xfrm rot="16200000">
              <a:off x="4001591" y="3634449"/>
              <a:ext cx="1259732" cy="229672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F7F2708-E959-0CB9-40A8-B43338A8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58" t="52352" r="14356" b="23703"/>
            <a:stretch>
              <a:fillRect/>
            </a:stretch>
          </p:blipFill>
          <p:spPr>
            <a:xfrm rot="16200000">
              <a:off x="6566594" y="3640750"/>
              <a:ext cx="1272328" cy="2296724"/>
            </a:xfrm>
            <a:prstGeom prst="rect">
              <a:avLst/>
            </a:prstGeom>
          </p:spPr>
        </p:pic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446FD73-03FF-DF0A-FCD7-00B9E012F756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 bwMode="auto">
            <a:xfrm flipV="1">
              <a:off x="3208687" y="4782812"/>
              <a:ext cx="274408" cy="1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903D733-54EC-7AE9-D773-984E7FF7B2D1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 bwMode="auto">
            <a:xfrm>
              <a:off x="5779820" y="4782812"/>
              <a:ext cx="274576" cy="630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BF2DB19-9B23-894E-8CF4-BD22003504AA}"/>
                </a:ext>
              </a:extLst>
            </p:cNvPr>
            <p:cNvGrpSpPr/>
            <p:nvPr/>
          </p:nvGrpSpPr>
          <p:grpSpPr>
            <a:xfrm>
              <a:off x="-28205" y="3522638"/>
              <a:ext cx="1263761" cy="617713"/>
              <a:chOff x="-28205" y="3522638"/>
              <a:chExt cx="1263761" cy="617713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BF20DB2-3427-A80D-DD1C-BC05DF51DA99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E2AFD9CF-98F6-712D-E98E-79656B3840F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F5C68B33-3938-6F9A-F880-1252E3A83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接點 18">
                    <a:extLst>
                      <a:ext uri="{FF2B5EF4-FFF2-40B4-BE49-F238E27FC236}">
                        <a16:creationId xmlns:a16="http://schemas.microsoft.com/office/drawing/2014/main" id="{8374C71F-7C42-1B7B-2E3A-DE3990794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線接點 21">
                    <a:extLst>
                      <a:ext uri="{FF2B5EF4-FFF2-40B4-BE49-F238E27FC236}">
                        <a16:creationId xmlns:a16="http://schemas.microsoft.com/office/drawing/2014/main" id="{A8C4AA01-2CAE-E50D-69BD-4865AF9B7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CDF6703D-8604-5C2D-BF2C-4B1DE5D65465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E0BE5839-E589-6E12-D734-9350B7C564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848CEA2C-86E5-102C-31CA-B04026C2C052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ECF51E3F-08F5-3FBE-08D8-6728F0BCDF05}"/>
                </a:ext>
              </a:extLst>
            </p:cNvPr>
            <p:cNvGrpSpPr/>
            <p:nvPr/>
          </p:nvGrpSpPr>
          <p:grpSpPr>
            <a:xfrm>
              <a:off x="2520975" y="3528933"/>
              <a:ext cx="1263761" cy="617713"/>
              <a:chOff x="-28205" y="3522638"/>
              <a:chExt cx="1263761" cy="617713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F755930-07C9-6779-CA14-188BFB5C22C5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C1C92573-C365-2B73-BC92-EC128002FC6B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58" name="直線接點 57">
                    <a:extLst>
                      <a:ext uri="{FF2B5EF4-FFF2-40B4-BE49-F238E27FC236}">
                        <a16:creationId xmlns:a16="http://schemas.microsoft.com/office/drawing/2014/main" id="{42EA99A3-AAC4-EDFE-355E-68389DDDF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31BA61DA-DE4F-E184-4D3B-38F933067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線接點 59">
                    <a:extLst>
                      <a:ext uri="{FF2B5EF4-FFF2-40B4-BE49-F238E27FC236}">
                        <a16:creationId xmlns:a16="http://schemas.microsoft.com/office/drawing/2014/main" id="{901D7E4D-5294-0BF9-FAC2-25EDC577A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54885BC4-A603-696A-44FC-2D91E79EC23F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7EAA1AB7-08AE-5613-491E-AFC35126B8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CB23A4E6-2A48-276C-58F6-774BB0398A25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19122C6-1C0D-40FF-4B0F-2BC3100851D8}"/>
                </a:ext>
              </a:extLst>
            </p:cNvPr>
            <p:cNvGrpSpPr/>
            <p:nvPr/>
          </p:nvGrpSpPr>
          <p:grpSpPr>
            <a:xfrm>
              <a:off x="5125822" y="3524543"/>
              <a:ext cx="1263761" cy="617713"/>
              <a:chOff x="-28205" y="3522638"/>
              <a:chExt cx="1263761" cy="617713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8E7A198E-C572-5E9B-7719-E191847EB441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4D0F9EA3-C89B-A825-6B5B-7EB56DDC446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67" name="直線接點 66">
                    <a:extLst>
                      <a:ext uri="{FF2B5EF4-FFF2-40B4-BE49-F238E27FC236}">
                        <a16:creationId xmlns:a16="http://schemas.microsoft.com/office/drawing/2014/main" id="{647100C6-C0A3-58B8-C9C9-ABF1EE2F0A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>
                    <a:extLst>
                      <a:ext uri="{FF2B5EF4-FFF2-40B4-BE49-F238E27FC236}">
                        <a16:creationId xmlns:a16="http://schemas.microsoft.com/office/drawing/2014/main" id="{BA6FB106-22E1-4265-DDF6-2C1541F0AA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>
                    <a:extLst>
                      <a:ext uri="{FF2B5EF4-FFF2-40B4-BE49-F238E27FC236}">
                        <a16:creationId xmlns:a16="http://schemas.microsoft.com/office/drawing/2014/main" id="{0C8A9DBA-8F22-C2C8-AEC1-6A756237B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6ADC9D90-0E01-4CE5-A890-23AF880B4679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5E604071-2E3F-AA70-537E-967DC86217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等腰三角形 63">
                <a:extLst>
                  <a:ext uri="{FF2B5EF4-FFF2-40B4-BE49-F238E27FC236}">
                    <a16:creationId xmlns:a16="http://schemas.microsoft.com/office/drawing/2014/main" id="{AD3A58E7-062B-48CE-F25B-138F443CAF14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BAB0EE61-F895-FB61-3ACC-7AD1FE8BA402}"/>
              </a:ext>
            </a:extLst>
          </p:cNvPr>
          <p:cNvGrpSpPr/>
          <p:nvPr/>
        </p:nvGrpSpPr>
        <p:grpSpPr>
          <a:xfrm>
            <a:off x="1069820" y="5787296"/>
            <a:ext cx="2335700" cy="667982"/>
            <a:chOff x="1003605" y="6088688"/>
            <a:chExt cx="2335700" cy="667982"/>
          </a:xfrm>
        </p:grpSpPr>
        <p:sp>
          <p:nvSpPr>
            <p:cNvPr id="90" name="等於 89">
              <a:extLst>
                <a:ext uri="{FF2B5EF4-FFF2-40B4-BE49-F238E27FC236}">
                  <a16:creationId xmlns:a16="http://schemas.microsoft.com/office/drawing/2014/main" id="{E35F74CE-95A5-29EA-A40E-EFC66237AA0B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1" name="等於 90">
              <a:extLst>
                <a:ext uri="{FF2B5EF4-FFF2-40B4-BE49-F238E27FC236}">
                  <a16:creationId xmlns:a16="http://schemas.microsoft.com/office/drawing/2014/main" id="{5786C20B-E6A8-CD4A-C31A-46E037514E85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2" name="等於 91">
              <a:extLst>
                <a:ext uri="{FF2B5EF4-FFF2-40B4-BE49-F238E27FC236}">
                  <a16:creationId xmlns:a16="http://schemas.microsoft.com/office/drawing/2014/main" id="{6E15BC4C-F2C4-5F9A-A1D2-CB7E2D07703E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等於 92">
              <a:extLst>
                <a:ext uri="{FF2B5EF4-FFF2-40B4-BE49-F238E27FC236}">
                  <a16:creationId xmlns:a16="http://schemas.microsoft.com/office/drawing/2014/main" id="{FEE1A884-9E8E-5F97-81A2-AE9F806842F6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495D04A-2E11-F059-C774-2DF38029578D}"/>
                </a:ext>
              </a:extLst>
            </p:cNvPr>
            <p:cNvSpPr/>
            <p:nvPr/>
          </p:nvSpPr>
          <p:spPr bwMode="auto">
            <a:xfrm>
              <a:off x="2474808" y="6129149"/>
              <a:ext cx="12175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6353D55-7C13-2223-6AA5-0CD3827E1A1C}"/>
                </a:ext>
              </a:extLst>
            </p:cNvPr>
            <p:cNvSpPr/>
            <p:nvPr/>
          </p:nvSpPr>
          <p:spPr bwMode="auto">
            <a:xfrm>
              <a:off x="1971612" y="6129146"/>
              <a:ext cx="115454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C2383BF-12FC-6529-7CA5-A74AD798DEB3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=10</a:t>
              </a:r>
              <a:endParaRPr lang="zh-TW" altLang="en-US" sz="1600" dirty="0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F11B813B-87BE-B8B5-F662-21BE35E5DA3C}"/>
              </a:ext>
            </a:extLst>
          </p:cNvPr>
          <p:cNvGrpSpPr/>
          <p:nvPr/>
        </p:nvGrpSpPr>
        <p:grpSpPr>
          <a:xfrm>
            <a:off x="5868144" y="2255059"/>
            <a:ext cx="2441424" cy="1115663"/>
            <a:chOff x="6261111" y="2241329"/>
            <a:chExt cx="2441424" cy="1115663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CE9F9BBB-CBFD-0016-E94A-E11E7D4180D2}"/>
                </a:ext>
              </a:extLst>
            </p:cNvPr>
            <p:cNvGrpSpPr/>
            <p:nvPr/>
          </p:nvGrpSpPr>
          <p:grpSpPr>
            <a:xfrm>
              <a:off x="6462089" y="2241329"/>
              <a:ext cx="2240446" cy="1092967"/>
              <a:chOff x="5547930" y="2282463"/>
              <a:chExt cx="2240446" cy="1092967"/>
            </a:xfrm>
          </p:grpSpPr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C9E27D6C-CF60-BFBE-DD2F-106E1F471CB0}"/>
                  </a:ext>
                </a:extLst>
              </p:cNvPr>
              <p:cNvSpPr txBox="1"/>
              <p:nvPr/>
            </p:nvSpPr>
            <p:spPr>
              <a:xfrm>
                <a:off x="5575180" y="2282463"/>
                <a:ext cx="19528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LED Config</a:t>
                </a:r>
                <a:endParaRPr lang="zh-TW" altLang="en-US" sz="1600" dirty="0"/>
              </a:p>
            </p:txBody>
          </p: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FFC8F033-601C-F239-3AA6-6F67AF6BBB9D}"/>
                  </a:ext>
                </a:extLst>
              </p:cNvPr>
              <p:cNvGrpSpPr/>
              <p:nvPr/>
            </p:nvGrpSpPr>
            <p:grpSpPr>
              <a:xfrm>
                <a:off x="5547930" y="2640479"/>
                <a:ext cx="1954724" cy="368951"/>
                <a:chOff x="4664737" y="3132056"/>
                <a:chExt cx="1954724" cy="368951"/>
              </a:xfrm>
            </p:grpSpPr>
            <p:sp>
              <p:nvSpPr>
                <p:cNvPr id="73" name="等於 72">
                  <a:extLst>
                    <a:ext uri="{FF2B5EF4-FFF2-40B4-BE49-F238E27FC236}">
                      <a16:creationId xmlns:a16="http://schemas.microsoft.com/office/drawing/2014/main" id="{8FAE4C3D-BC2F-848B-B837-A34ABAFE90B1}"/>
                    </a:ext>
                  </a:extLst>
                </p:cNvPr>
                <p:cNvSpPr/>
                <p:nvPr/>
              </p:nvSpPr>
              <p:spPr bwMode="auto">
                <a:xfrm rot="16200000">
                  <a:off x="4722877" y="3073917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4" name="等於 73">
                  <a:extLst>
                    <a:ext uri="{FF2B5EF4-FFF2-40B4-BE49-F238E27FC236}">
                      <a16:creationId xmlns:a16="http://schemas.microsoft.com/office/drawing/2014/main" id="{A3C7F5D7-16FC-56FB-A35E-59AB6632390E}"/>
                    </a:ext>
                  </a:extLst>
                </p:cNvPr>
                <p:cNvSpPr/>
                <p:nvPr/>
              </p:nvSpPr>
              <p:spPr bwMode="auto">
                <a:xfrm rot="16200000">
                  <a:off x="5206206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5" name="等於 74">
                  <a:extLst>
                    <a:ext uri="{FF2B5EF4-FFF2-40B4-BE49-F238E27FC236}">
                      <a16:creationId xmlns:a16="http://schemas.microsoft.com/office/drawing/2014/main" id="{59CEFA9D-0D8D-9913-BD43-85DB7B5F301B}"/>
                    </a:ext>
                  </a:extLst>
                </p:cNvPr>
                <p:cNvSpPr/>
                <p:nvPr/>
              </p:nvSpPr>
              <p:spPr bwMode="auto">
                <a:xfrm rot="16200000">
                  <a:off x="5709043" y="3073918"/>
                  <a:ext cx="368950" cy="485228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6" name="等於 75">
                  <a:extLst>
                    <a:ext uri="{FF2B5EF4-FFF2-40B4-BE49-F238E27FC236}">
                      <a16:creationId xmlns:a16="http://schemas.microsoft.com/office/drawing/2014/main" id="{9C703766-0B92-FAA8-7B73-3C3D14E8D67F}"/>
                    </a:ext>
                  </a:extLst>
                </p:cNvPr>
                <p:cNvSpPr/>
                <p:nvPr/>
              </p:nvSpPr>
              <p:spPr bwMode="auto">
                <a:xfrm rot="16200000">
                  <a:off x="6192372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</p:grpSp>
          <p:sp>
            <p:nvSpPr>
              <p:cNvPr id="78" name="左大括弧 77">
                <a:extLst>
                  <a:ext uri="{FF2B5EF4-FFF2-40B4-BE49-F238E27FC236}">
                    <a16:creationId xmlns:a16="http://schemas.microsoft.com/office/drawing/2014/main" id="{B096039D-B306-87BD-CC50-A9E8121A7BD1}"/>
                  </a:ext>
                </a:extLst>
              </p:cNvPr>
              <p:cNvSpPr/>
              <p:nvPr/>
            </p:nvSpPr>
            <p:spPr bwMode="auto">
              <a:xfrm rot="16200000">
                <a:off x="6362344" y="2232739"/>
                <a:ext cx="124154" cy="1621856"/>
              </a:xfrm>
              <a:prstGeom prst="leftBrace">
                <a:avLst>
                  <a:gd name="adj1" fmla="val 31849"/>
                  <a:gd name="adj2" fmla="val 48121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C05C0D08-FD41-B990-B14C-8DA4107F48D5}"/>
                  </a:ext>
                </a:extLst>
              </p:cNvPr>
              <p:cNvSpPr txBox="1"/>
              <p:nvPr/>
            </p:nvSpPr>
            <p:spPr>
              <a:xfrm>
                <a:off x="5547930" y="3036876"/>
                <a:ext cx="1698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Address</a:t>
                </a:r>
                <a:endParaRPr lang="zh-TW" altLang="en-US" sz="1600" dirty="0"/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7774ECB-EE27-5497-7291-97EE311C586F}"/>
                  </a:ext>
                </a:extLst>
              </p:cNvPr>
              <p:cNvSpPr txBox="1"/>
              <p:nvPr/>
            </p:nvSpPr>
            <p:spPr>
              <a:xfrm>
                <a:off x="6931776" y="3035554"/>
                <a:ext cx="856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Finish</a:t>
                </a:r>
                <a:endParaRPr lang="zh-TW" altLang="en-US" sz="1600" dirty="0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DFE039C0-A5C2-9C96-AA57-E78F8B111351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 bwMode="auto">
              <a:xfrm flipH="1">
                <a:off x="7375211" y="2960525"/>
                <a:ext cx="1025" cy="138414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3E7E5984-5BC9-DD5A-5FE6-A182780D1203}"/>
                </a:ext>
              </a:extLst>
            </p:cNvPr>
            <p:cNvSpPr/>
            <p:nvPr/>
          </p:nvSpPr>
          <p:spPr bwMode="auto">
            <a:xfrm>
              <a:off x="6261111" y="2564904"/>
              <a:ext cx="2409280" cy="792088"/>
            </a:xfrm>
            <a:prstGeom prst="roundRect">
              <a:avLst>
                <a:gd name="adj" fmla="val 27702"/>
              </a:avLst>
            </a:prstGeom>
            <a:noFill/>
            <a:ln w="1905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3379ABD-3F6C-4468-F013-5053D228FC93}"/>
              </a:ext>
            </a:extLst>
          </p:cNvPr>
          <p:cNvGrpSpPr/>
          <p:nvPr/>
        </p:nvGrpSpPr>
        <p:grpSpPr>
          <a:xfrm>
            <a:off x="3656263" y="5781794"/>
            <a:ext cx="2335700" cy="667982"/>
            <a:chOff x="1003605" y="6088688"/>
            <a:chExt cx="2335700" cy="667982"/>
          </a:xfrm>
        </p:grpSpPr>
        <p:sp>
          <p:nvSpPr>
            <p:cNvPr id="102" name="等於 101">
              <a:extLst>
                <a:ext uri="{FF2B5EF4-FFF2-40B4-BE49-F238E27FC236}">
                  <a16:creationId xmlns:a16="http://schemas.microsoft.com/office/drawing/2014/main" id="{9303ACF9-6B1F-2760-ED91-DE705F637431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3" name="等於 102">
              <a:extLst>
                <a:ext uri="{FF2B5EF4-FFF2-40B4-BE49-F238E27FC236}">
                  <a16:creationId xmlns:a16="http://schemas.microsoft.com/office/drawing/2014/main" id="{3F825D8F-5395-2BB5-4CFB-0BEDEAEA8CB8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4" name="等於 103">
              <a:extLst>
                <a:ext uri="{FF2B5EF4-FFF2-40B4-BE49-F238E27FC236}">
                  <a16:creationId xmlns:a16="http://schemas.microsoft.com/office/drawing/2014/main" id="{8D8A5D62-641E-805F-A0E7-4C5B4D8FD3D8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5" name="等於 104">
              <a:extLst>
                <a:ext uri="{FF2B5EF4-FFF2-40B4-BE49-F238E27FC236}">
                  <a16:creationId xmlns:a16="http://schemas.microsoft.com/office/drawing/2014/main" id="{79B2B5A7-6E81-164F-90A6-2AD8DBA93927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3CD8637-787F-C9B1-9C6C-C360E226A291}"/>
                </a:ext>
              </a:extLst>
            </p:cNvPr>
            <p:cNvSpPr/>
            <p:nvPr/>
          </p:nvSpPr>
          <p:spPr bwMode="auto">
            <a:xfrm>
              <a:off x="2465443" y="6129150"/>
              <a:ext cx="124460" cy="28579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78C4C3EE-E5A1-AA68-85F3-0004F912F3F9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</a:t>
              </a:r>
              <a:endParaRPr lang="zh-TW" altLang="en-US" sz="1600" dirty="0"/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5B64582-92CB-CC1F-27F2-E25DF0998B8D}"/>
              </a:ext>
            </a:extLst>
          </p:cNvPr>
          <p:cNvGrpSpPr/>
          <p:nvPr/>
        </p:nvGrpSpPr>
        <p:grpSpPr>
          <a:xfrm>
            <a:off x="6213861" y="5781793"/>
            <a:ext cx="2335700" cy="667982"/>
            <a:chOff x="1003605" y="6088688"/>
            <a:chExt cx="2335700" cy="667982"/>
          </a:xfrm>
        </p:grpSpPr>
        <p:sp>
          <p:nvSpPr>
            <p:cNvPr id="110" name="等於 109">
              <a:extLst>
                <a:ext uri="{FF2B5EF4-FFF2-40B4-BE49-F238E27FC236}">
                  <a16:creationId xmlns:a16="http://schemas.microsoft.com/office/drawing/2014/main" id="{C8976D72-35B1-C172-8A16-4B6EECE424CA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1" name="等於 110">
              <a:extLst>
                <a:ext uri="{FF2B5EF4-FFF2-40B4-BE49-F238E27FC236}">
                  <a16:creationId xmlns:a16="http://schemas.microsoft.com/office/drawing/2014/main" id="{362D8148-B51E-1A66-9234-7A836305C352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2" name="等於 111">
              <a:extLst>
                <a:ext uri="{FF2B5EF4-FFF2-40B4-BE49-F238E27FC236}">
                  <a16:creationId xmlns:a16="http://schemas.microsoft.com/office/drawing/2014/main" id="{76DD71C5-03CF-AD04-9258-3E911C11A593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3" name="等於 112">
              <a:extLst>
                <a:ext uri="{FF2B5EF4-FFF2-40B4-BE49-F238E27FC236}">
                  <a16:creationId xmlns:a16="http://schemas.microsoft.com/office/drawing/2014/main" id="{F7FAB810-1DAD-D76C-8BB7-3BBF6549C672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5D3582D-7B1C-DF68-9855-C4EB8F636074}"/>
                </a:ext>
              </a:extLst>
            </p:cNvPr>
            <p:cNvSpPr/>
            <p:nvPr/>
          </p:nvSpPr>
          <p:spPr bwMode="auto">
            <a:xfrm>
              <a:off x="2230674" y="6129150"/>
              <a:ext cx="13313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F13ADD84-EB72-06FD-5BF7-36FCDD3941F7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=20</a:t>
              </a:r>
              <a:endParaRPr lang="zh-TW" altLang="en-US" sz="1600" dirty="0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171D502-C490-D0FB-5CC4-E6F2569F6986}"/>
              </a:ext>
            </a:extLst>
          </p:cNvPr>
          <p:cNvSpPr/>
          <p:nvPr/>
        </p:nvSpPr>
        <p:spPr bwMode="auto">
          <a:xfrm>
            <a:off x="6945804" y="5820014"/>
            <a:ext cx="121759" cy="28803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094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48684-C775-7306-A334-BC575AA9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F710D-9324-9990-BA9E-93FCAFCC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/>
              <a:t>Introduction to few-shot learning</a:t>
            </a:r>
          </a:p>
          <a:p>
            <a:r>
              <a:rPr lang="en-US" altLang="zh-TW" sz="2200" dirty="0"/>
              <a:t>BORE range encoding scheme</a:t>
            </a:r>
          </a:p>
          <a:p>
            <a:r>
              <a:rPr lang="en-US" altLang="zh-TW" sz="2200" dirty="0"/>
              <a:t>IMS system architecture</a:t>
            </a:r>
          </a:p>
          <a:p>
            <a:r>
              <a:rPr lang="en-US" altLang="zh-TW" sz="2200" dirty="0"/>
              <a:t>Implementation on FPGA</a:t>
            </a:r>
          </a:p>
          <a:p>
            <a:pPr lvl="1"/>
            <a:r>
              <a:rPr lang="en-US" altLang="zh-TW" sz="2000" dirty="0"/>
              <a:t>Direct implementation</a:t>
            </a:r>
          </a:p>
          <a:p>
            <a:pPr lvl="1"/>
            <a:r>
              <a:rPr lang="en-US" altLang="zh-TW" sz="2000" dirty="0"/>
              <a:t>Revised implementation</a:t>
            </a:r>
          </a:p>
          <a:p>
            <a:pPr lvl="1"/>
            <a:r>
              <a:rPr lang="en-US" altLang="zh-TW" sz="2000" dirty="0"/>
              <a:t>Input stimuli generation</a:t>
            </a:r>
          </a:p>
          <a:p>
            <a:r>
              <a:rPr lang="en-US" altLang="zh-TW" sz="2200" dirty="0"/>
              <a:t>Result</a:t>
            </a:r>
          </a:p>
          <a:p>
            <a:pPr lvl="1"/>
            <a:r>
              <a:rPr lang="en-US" altLang="zh-TW" sz="2000" dirty="0"/>
              <a:t>Display received data with LED</a:t>
            </a:r>
          </a:p>
          <a:p>
            <a:pPr lvl="1"/>
            <a:endParaRPr lang="en-US" altLang="zh-TW" sz="20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48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16938-A350-CA59-D9FA-D0E3A54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Few-Shot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898D5-ED33-64EA-8A99-A09E6B2C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few-shot learning, we compare similarity between query and supporting data in memory</a:t>
            </a:r>
          </a:p>
          <a:p>
            <a:pPr lvl="1"/>
            <a:r>
              <a:rPr lang="en-US" altLang="zh-TW" dirty="0"/>
              <a:t>Process data with NN, store embeddings into memory</a:t>
            </a:r>
          </a:p>
          <a:p>
            <a:pPr lvl="1"/>
            <a:r>
              <a:rPr lang="en-US" altLang="zh-TW" dirty="0"/>
              <a:t>Compute similarity between query and supporting embeddings</a:t>
            </a:r>
          </a:p>
          <a:p>
            <a:pPr lvl="1"/>
            <a:endParaRPr lang="zh-TW" altLang="en-US" dirty="0"/>
          </a:p>
        </p:txBody>
      </p:sp>
      <p:pic>
        <p:nvPicPr>
          <p:cNvPr id="33" name="Picture 2" descr="Few-Shot Learning (1/3): Basic Concepts">
            <a:extLst>
              <a:ext uri="{FF2B5EF4-FFF2-40B4-BE49-F238E27FC236}">
                <a16:creationId xmlns:a16="http://schemas.microsoft.com/office/drawing/2014/main" id="{7A748844-5BB7-D36F-2536-2E44CFA53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06" b="94167" l="3750" r="97734">
                        <a14:foregroundMark x1="6453" y1="36567" x2="2578" y2="37639"/>
                        <a14:foregroundMark x1="48750" y1="24861" x2="31417" y2="29658"/>
                        <a14:foregroundMark x1="2578" y1="51377" x2="2578" y2="59167"/>
                        <a14:foregroundMark x1="2578" y1="37639" x2="2578" y2="45628"/>
                        <a14:foregroundMark x1="2578" y1="59167" x2="16875" y2="90833"/>
                        <a14:foregroundMark x1="16875" y1="90833" x2="84453" y2="93194"/>
                        <a14:foregroundMark x1="84453" y1="93194" x2="99141" y2="86250"/>
                        <a14:foregroundMark x1="99141" y1="86250" x2="78281" y2="34306"/>
                        <a14:foregroundMark x1="78281" y1="34306" x2="41328" y2="26528"/>
                        <a14:foregroundMark x1="60078" y1="32778" x2="49688" y2="48056"/>
                        <a14:foregroundMark x1="49688" y1="48056" x2="64297" y2="26250"/>
                        <a14:foregroundMark x1="64297" y1="26250" x2="63125" y2="23194"/>
                        <a14:foregroundMark x1="48906" y1="33611" x2="38125" y2="30694"/>
                        <a14:foregroundMark x1="38125" y1="30694" x2="21797" y2="49722"/>
                        <a14:foregroundMark x1="21797" y1="49722" x2="57734" y2="30556"/>
                        <a14:foregroundMark x1="57734" y1="30556" x2="37969" y2="14722"/>
                        <a14:foregroundMark x1="48359" y1="37917" x2="32969" y2="34306"/>
                        <a14:foregroundMark x1="32969" y1="34306" x2="30781" y2="65278"/>
                        <a14:foregroundMark x1="30781" y1="65278" x2="56719" y2="38333"/>
                        <a14:foregroundMark x1="56719" y1="38333" x2="53203" y2="33611"/>
                        <a14:foregroundMark x1="31484" y1="38472" x2="25859" y2="60833"/>
                        <a14:foregroundMark x1="25859" y1="60833" x2="43984" y2="65000"/>
                        <a14:foregroundMark x1="43984" y1="65000" x2="44609" y2="62222"/>
                        <a14:foregroundMark x1="36875" y1="29722" x2="25313" y2="44028"/>
                        <a14:foregroundMark x1="25313" y1="44028" x2="30547" y2="57639"/>
                        <a14:foregroundMark x1="20313" y1="56111" x2="8438" y2="80417"/>
                        <a14:foregroundMark x1="8438" y1="80417" x2="35625" y2="79722"/>
                        <a14:foregroundMark x1="35625" y1="79722" x2="28359" y2="61389"/>
                        <a14:foregroundMark x1="12812" y1="68611" x2="14297" y2="90139"/>
                        <a14:foregroundMark x1="14297" y1="90139" x2="35703" y2="91667"/>
                        <a14:foregroundMark x1="6250" y1="56111" x2="12734" y2="91528"/>
                        <a14:foregroundMark x1="12734" y1="91528" x2="25313" y2="91806"/>
                        <a14:foregroundMark x1="5234" y1="63750" x2="8359" y2="91389"/>
                        <a14:foregroundMark x1="8359" y1="91389" x2="15391" y2="92083"/>
                        <a14:foregroundMark x1="6641" y1="69861" x2="3828" y2="89028"/>
                        <a14:foregroundMark x1="3828" y1="89028" x2="5234" y2="88333"/>
                        <a14:foregroundMark x1="93906" y1="73750" x2="86094" y2="94167"/>
                        <a14:foregroundMark x1="61875" y1="74167" x2="62813" y2="68611"/>
                        <a14:foregroundMark x1="61016" y1="78333" x2="59219" y2="79861"/>
                        <a14:foregroundMark x1="95313" y1="69306" x2="96875" y2="90000"/>
                        <a14:foregroundMark x1="72891" y1="64583" x2="35000" y2="70000"/>
                        <a14:foregroundMark x1="35000" y1="70000" x2="30547" y2="75556"/>
                        <a14:foregroundMark x1="92422" y1="67778" x2="54922" y2="71111"/>
                        <a14:foregroundMark x1="84141" y1="60694" x2="67500" y2="60278"/>
                        <a14:foregroundMark x1="67500" y1="60278" x2="93125" y2="65000"/>
                        <a14:foregroundMark x1="95625" y1="64028" x2="95859" y2="59444"/>
                        <a14:foregroundMark x1="96172" y1="60694" x2="97734" y2="64306"/>
                        <a14:foregroundMark x1="31406" y1="31111" x2="29922" y2="36944"/>
                        <a14:foregroundMark x1="30234" y1="31806" x2="29922" y2="38194"/>
                        <a14:foregroundMark x1="30547" y1="30278" x2="29531" y2="37917"/>
                        <a14:foregroundMark x1="30234" y1="31250" x2="29688" y2="37500"/>
                        <a14:foregroundMark x1="28828" y1="31250" x2="29922" y2="39028"/>
                        <a14:backgroundMark x1="23359" y1="26528" x2="6953" y2="37639"/>
                        <a14:backgroundMark x1="6953" y1="37639" x2="17969" y2="37639"/>
                        <a14:backgroundMark x1="17969" y1="37639" x2="15391" y2="39167"/>
                        <a14:backgroundMark x1="8672" y1="35139" x2="8516" y2="48472"/>
                        <a14:backgroundMark x1="10000" y1="38194" x2="1953" y2="50417"/>
                        <a14:backgroundMark x1="1953" y1="50417" x2="4922" y2="47361"/>
                        <a14:backgroundMark x1="26094" y1="28750" x2="21719" y2="37500"/>
                        <a14:backgroundMark x1="22578" y1="32361" x2="15313" y2="37639"/>
                        <a14:backgroundMark x1="27230" y1="32063" x2="17188" y2="46389"/>
                        <a14:backgroundMark x1="28924" y1="29647" x2="27348" y2="31895"/>
                        <a14:backgroundMark x1="30234" y1="27778" x2="28945" y2="29617"/>
                        <a14:backgroundMark x1="17188" y1="46389" x2="1718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" t="24082" r="881" b="7524"/>
          <a:stretch/>
        </p:blipFill>
        <p:spPr bwMode="auto">
          <a:xfrm>
            <a:off x="4400960" y="3814587"/>
            <a:ext cx="449702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9543C2A6-87C0-29AF-9445-10D3628C025E}"/>
              </a:ext>
            </a:extLst>
          </p:cNvPr>
          <p:cNvGrpSpPr/>
          <p:nvPr/>
        </p:nvGrpSpPr>
        <p:grpSpPr>
          <a:xfrm>
            <a:off x="863838" y="3209497"/>
            <a:ext cx="3402134" cy="3010379"/>
            <a:chOff x="5274322" y="3501645"/>
            <a:chExt cx="3402134" cy="301037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633B647-D79C-74A9-4462-BB7C2815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00" b="96000" l="0" r="99727">
                          <a14:foregroundMark x1="66393" y1="76800" x2="42350" y2="91600"/>
                          <a14:foregroundMark x1="42350" y1="91600" x2="27322" y2="43200"/>
                          <a14:foregroundMark x1="27322" y1="43200" x2="75956" y2="46400"/>
                          <a14:foregroundMark x1="75956" y1="46400" x2="59290" y2="74000"/>
                          <a14:foregroundMark x1="59290" y1="74000" x2="57923" y2="74800"/>
                          <a14:foregroundMark x1="56557" y1="90800" x2="37158" y2="88800"/>
                          <a14:foregroundMark x1="37158" y1="88800" x2="3005" y2="54000"/>
                          <a14:foregroundMark x1="3005" y1="54000" x2="22404" y2="18400"/>
                          <a14:foregroundMark x1="22404" y1="18400" x2="23224" y2="65600"/>
                          <a14:foregroundMark x1="23224" y1="65600" x2="20492" y2="69600"/>
                          <a14:foregroundMark x1="39071" y1="93200" x2="20219" y2="89200"/>
                          <a14:foregroundMark x1="20219" y1="89200" x2="36339" y2="93600"/>
                          <a14:foregroundMark x1="15301" y1="89600" x2="22951" y2="90800"/>
                          <a14:foregroundMark x1="9563" y1="90400" x2="42077" y2="96000"/>
                          <a14:foregroundMark x1="66940" y1="31200" x2="9836" y2="20000"/>
                          <a14:foregroundMark x1="9836" y1="20000" x2="3552" y2="40000"/>
                          <a14:foregroundMark x1="49454" y1="12400" x2="2186" y2="7600"/>
                          <a14:foregroundMark x1="60929" y1="14400" x2="18306" y2="400"/>
                          <a14:foregroundMark x1="18306" y1="400" x2="546" y2="2800"/>
                          <a14:foregroundMark x1="546" y1="2800" x2="546" y2="2800"/>
                          <a14:foregroundMark x1="60109" y1="8000" x2="37705" y2="8800"/>
                          <a14:foregroundMark x1="50000" y1="44800" x2="50820" y2="76400"/>
                          <a14:foregroundMark x1="69209" y1="83134" x2="83060" y2="63200"/>
                          <a14:foregroundMark x1="66940" y1="86400" x2="67562" y2="85504"/>
                          <a14:foregroundMark x1="83060" y1="63200" x2="91803" y2="22800"/>
                          <a14:foregroundMark x1="91803" y1="22800" x2="91530" y2="21600"/>
                          <a14:foregroundMark x1="81421" y1="76400" x2="99727" y2="55200"/>
                          <a14:foregroundMark x1="99727" y1="55200" x2="99727" y2="55200"/>
                          <a14:foregroundMark x1="33333" y1="76800" x2="34973" y2="78400"/>
                          <a14:foregroundMark x1="32514" y1="71200" x2="38525" y2="76400"/>
                          <a14:foregroundMark x1="31148" y1="72000" x2="26230" y2="84800"/>
                          <a14:backgroundMark x1="88525" y1="92400" x2="82787" y2="94400"/>
                          <a14:backgroundMark x1="92350" y1="88400" x2="81421" y2="90000"/>
                          <a14:backgroundMark x1="85792" y1="86400" x2="81967" y2="91600"/>
                          <a14:backgroundMark x1="78415" y1="89600" x2="72131" y2="90400"/>
                          <a14:backgroundMark x1="72131" y1="87200" x2="70219" y2="89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4322" y="4096052"/>
              <a:ext cx="3402134" cy="2323862"/>
            </a:xfrm>
            <a:prstGeom prst="rect">
              <a:avLst/>
            </a:prstGeom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5513B79-46DA-8244-EC06-2C459D52C7D1}"/>
                </a:ext>
              </a:extLst>
            </p:cNvPr>
            <p:cNvGrpSpPr/>
            <p:nvPr/>
          </p:nvGrpSpPr>
          <p:grpSpPr>
            <a:xfrm>
              <a:off x="7195942" y="3501645"/>
              <a:ext cx="1411188" cy="461211"/>
              <a:chOff x="6975389" y="3577755"/>
              <a:chExt cx="1411188" cy="461211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76AFD6-0CE3-89CB-ACCE-6CB0672DAEE9}"/>
                  </a:ext>
                </a:extLst>
              </p:cNvPr>
              <p:cNvSpPr txBox="1"/>
              <p:nvPr/>
            </p:nvSpPr>
            <p:spPr>
              <a:xfrm>
                <a:off x="7076344" y="3577755"/>
                <a:ext cx="1310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In memory</a:t>
                </a:r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2005DB2B-348F-B11E-CD7B-D9FC93C84D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75389" y="3881580"/>
                <a:ext cx="177913" cy="15738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B1F10D8-B2DC-48A0-46FA-17FCDA2CDDCB}"/>
                </a:ext>
              </a:extLst>
            </p:cNvPr>
            <p:cNvGrpSpPr/>
            <p:nvPr/>
          </p:nvGrpSpPr>
          <p:grpSpPr>
            <a:xfrm>
              <a:off x="6701559" y="4040088"/>
              <a:ext cx="1974897" cy="2471936"/>
              <a:chOff x="6732240" y="4005064"/>
              <a:chExt cx="1974897" cy="2471936"/>
            </a:xfrm>
          </p:grpSpPr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3BBA8A55-0236-64E7-390A-32818F6988CB}"/>
                  </a:ext>
                </a:extLst>
              </p:cNvPr>
              <p:cNvSpPr/>
              <p:nvPr/>
            </p:nvSpPr>
            <p:spPr bwMode="auto">
              <a:xfrm>
                <a:off x="6732240" y="4005064"/>
                <a:ext cx="1974897" cy="247193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4F81BD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A5631570-EF5F-4835-4D63-78BD0638EC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73855" y="4005064"/>
                <a:ext cx="0" cy="2471936"/>
              </a:xfrm>
              <a:prstGeom prst="line">
                <a:avLst/>
              </a:prstGeom>
              <a:ln w="3810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250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FE0C312D-D870-454D-A182-70401B73CCCB}"/>
              </a:ext>
            </a:extLst>
          </p:cNvPr>
          <p:cNvSpPr/>
          <p:nvPr/>
        </p:nvSpPr>
        <p:spPr bwMode="auto">
          <a:xfrm>
            <a:off x="2872975" y="4578974"/>
            <a:ext cx="942033" cy="907129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4AA85F-21F7-A8E9-815B-9FF9787D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Similarity Search 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FEE07828-53B4-7917-ED1B-AB647F1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dirty="0"/>
              <a:t>Which class does query belong to?</a:t>
            </a:r>
          </a:p>
          <a:p>
            <a:pPr lvl="1"/>
            <a:r>
              <a:rPr lang="en-US" altLang="zh-TW" dirty="0"/>
              <a:t>Iterative vs one-shot method</a:t>
            </a:r>
          </a:p>
          <a:p>
            <a:pPr lvl="1"/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3D8A1ABD-2284-88D7-B9C1-AF6AACADFEDF}"/>
              </a:ext>
            </a:extLst>
          </p:cNvPr>
          <p:cNvSpPr txBox="1">
            <a:spLocks/>
          </p:cNvSpPr>
          <p:nvPr/>
        </p:nvSpPr>
        <p:spPr bwMode="auto">
          <a:xfrm>
            <a:off x="683569" y="2934226"/>
            <a:ext cx="2164632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Iteratively expand from query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Less space Long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85" name="內容版面配置區 2">
            <a:extLst>
              <a:ext uri="{FF2B5EF4-FFF2-40B4-BE49-F238E27FC236}">
                <a16:creationId xmlns:a16="http://schemas.microsoft.com/office/drawing/2014/main" id="{63DE004A-3EF9-5B90-FB58-C44242B6AF99}"/>
              </a:ext>
            </a:extLst>
          </p:cNvPr>
          <p:cNvSpPr txBox="1">
            <a:spLocks/>
          </p:cNvSpPr>
          <p:nvPr/>
        </p:nvSpPr>
        <p:spPr bwMode="auto">
          <a:xfrm>
            <a:off x="539552" y="4677314"/>
            <a:ext cx="2282483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Create squares from existing data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More space Short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2B9858-E84B-72FB-D46D-492CA596C83B}"/>
              </a:ext>
            </a:extLst>
          </p:cNvPr>
          <p:cNvSpPr txBox="1"/>
          <p:nvPr/>
        </p:nvSpPr>
        <p:spPr>
          <a:xfrm>
            <a:off x="3408318" y="3451962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CB771E7-551A-5870-DF36-960AC32107AC}"/>
              </a:ext>
            </a:extLst>
          </p:cNvPr>
          <p:cNvSpPr txBox="1"/>
          <p:nvPr/>
        </p:nvSpPr>
        <p:spPr>
          <a:xfrm>
            <a:off x="3239792" y="3593009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2</a:t>
            </a:r>
            <a:endParaRPr lang="zh-TW" altLang="en-US"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F3F58D-4761-0B43-8F97-D4F7E24A9A41}"/>
              </a:ext>
            </a:extLst>
          </p:cNvPr>
          <p:cNvSpPr txBox="1"/>
          <p:nvPr/>
        </p:nvSpPr>
        <p:spPr>
          <a:xfrm>
            <a:off x="3037743" y="3717803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3</a:t>
            </a:r>
            <a:endParaRPr lang="zh-TW" altLang="en-US" sz="105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8593414-1760-624D-916D-50946590D47A}"/>
              </a:ext>
            </a:extLst>
          </p:cNvPr>
          <p:cNvSpPr txBox="1"/>
          <p:nvPr/>
        </p:nvSpPr>
        <p:spPr>
          <a:xfrm>
            <a:off x="3338822" y="5147364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D42315-DE50-8238-4771-A8B6FDDAC8E6}"/>
              </a:ext>
            </a:extLst>
          </p:cNvPr>
          <p:cNvGrpSpPr/>
          <p:nvPr/>
        </p:nvGrpSpPr>
        <p:grpSpPr>
          <a:xfrm>
            <a:off x="2863487" y="2841703"/>
            <a:ext cx="1731110" cy="1416166"/>
            <a:chOff x="2431439" y="2616397"/>
            <a:chExt cx="1731110" cy="1416166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632793F-89C9-402F-4B7A-3E90A474DA01}"/>
                </a:ext>
              </a:extLst>
            </p:cNvPr>
            <p:cNvGrpSpPr/>
            <p:nvPr/>
          </p:nvGrpSpPr>
          <p:grpSpPr>
            <a:xfrm>
              <a:off x="2527477" y="3014445"/>
              <a:ext cx="1142882" cy="972455"/>
              <a:chOff x="7215679" y="3189285"/>
              <a:chExt cx="1142882" cy="972455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6B8F93C-716E-1FCF-20C6-F4550AB03CB6}"/>
                  </a:ext>
                </a:extLst>
              </p:cNvPr>
              <p:cNvSpPr/>
              <p:nvPr/>
            </p:nvSpPr>
            <p:spPr bwMode="auto">
              <a:xfrm>
                <a:off x="7605511" y="3248178"/>
                <a:ext cx="45720" cy="45720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0DA08C0-FFB0-A42D-838F-CAA62FB206D0}"/>
                  </a:ext>
                </a:extLst>
              </p:cNvPr>
              <p:cNvSpPr/>
              <p:nvPr/>
            </p:nvSpPr>
            <p:spPr bwMode="auto">
              <a:xfrm>
                <a:off x="8312841" y="3738253"/>
                <a:ext cx="45720" cy="45720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1CC200-2959-7B26-1B43-9E75C39DD505}"/>
                  </a:ext>
                </a:extLst>
              </p:cNvPr>
              <p:cNvSpPr/>
              <p:nvPr/>
            </p:nvSpPr>
            <p:spPr bwMode="auto">
              <a:xfrm>
                <a:off x="7820550" y="3512540"/>
                <a:ext cx="45720" cy="45720"/>
              </a:xfrm>
              <a:prstGeom prst="rect">
                <a:avLst/>
              </a:prstGeom>
              <a:solidFill>
                <a:srgbClr val="FF0000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8EDC4F4-79B2-C64E-725D-126D80DE33A4}"/>
                  </a:ext>
                </a:extLst>
              </p:cNvPr>
              <p:cNvSpPr/>
              <p:nvPr/>
            </p:nvSpPr>
            <p:spPr bwMode="auto">
              <a:xfrm>
                <a:off x="7685608" y="3378534"/>
                <a:ext cx="313732" cy="313732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4AE1F1-BC9B-B03D-1649-DE0869749A71}"/>
                  </a:ext>
                </a:extLst>
              </p:cNvPr>
              <p:cNvSpPr/>
              <p:nvPr/>
            </p:nvSpPr>
            <p:spPr bwMode="auto">
              <a:xfrm>
                <a:off x="7496359" y="3189285"/>
                <a:ext cx="692230" cy="69223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內容版面配置區 2">
                <a:extLst>
                  <a:ext uri="{FF2B5EF4-FFF2-40B4-BE49-F238E27FC236}">
                    <a16:creationId xmlns:a16="http://schemas.microsoft.com/office/drawing/2014/main" id="{15C1F3CF-B9A5-AA8A-7C28-FD0ED8C70F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215679" y="3826520"/>
                <a:ext cx="825384" cy="335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n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600" b="0" dirty="0">
                    <a:solidFill>
                      <a:srgbClr val="FF0000"/>
                    </a:solidFill>
                  </a:rPr>
                  <a:t>query</a:t>
                </a: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F95ED9-E52A-8CBD-9123-FF3CFFD2189C}"/>
                </a:ext>
              </a:extLst>
            </p:cNvPr>
            <p:cNvSpPr/>
            <p:nvPr/>
          </p:nvSpPr>
          <p:spPr bwMode="auto">
            <a:xfrm>
              <a:off x="2431439" y="2616397"/>
              <a:ext cx="1731110" cy="141616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94CAC93E-834F-B7E9-64D9-FEE1E885E3F2}"/>
              </a:ext>
            </a:extLst>
          </p:cNvPr>
          <p:cNvGrpSpPr/>
          <p:nvPr/>
        </p:nvGrpSpPr>
        <p:grpSpPr>
          <a:xfrm>
            <a:off x="2877631" y="4560133"/>
            <a:ext cx="1731110" cy="1371364"/>
            <a:chOff x="2445583" y="4334827"/>
            <a:chExt cx="1731110" cy="1371364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788CF64-D0DB-1325-4C3D-F5C3B3D58D75}"/>
                </a:ext>
              </a:extLst>
            </p:cNvPr>
            <p:cNvSpPr/>
            <p:nvPr/>
          </p:nvSpPr>
          <p:spPr bwMode="auto">
            <a:xfrm>
              <a:off x="3094542" y="4669798"/>
              <a:ext cx="1068007" cy="1034671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A98A41C-FDD2-E5AD-202E-7FB35E29231B}"/>
                </a:ext>
              </a:extLst>
            </p:cNvPr>
            <p:cNvSpPr/>
            <p:nvPr/>
          </p:nvSpPr>
          <p:spPr bwMode="auto">
            <a:xfrm>
              <a:off x="3230559" y="4799062"/>
              <a:ext cx="925530" cy="907129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0A4F16C-758C-30D6-63E3-990131015697}"/>
                </a:ext>
              </a:extLst>
            </p:cNvPr>
            <p:cNvGrpSpPr/>
            <p:nvPr/>
          </p:nvGrpSpPr>
          <p:grpSpPr>
            <a:xfrm>
              <a:off x="2445583" y="4334827"/>
              <a:ext cx="1731110" cy="1369642"/>
              <a:chOff x="2445583" y="4334827"/>
              <a:chExt cx="1731110" cy="1369642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9A86947-C06D-85D7-7B8B-D56EEA1523BC}"/>
                  </a:ext>
                </a:extLst>
              </p:cNvPr>
              <p:cNvGrpSpPr/>
              <p:nvPr/>
            </p:nvGrpSpPr>
            <p:grpSpPr>
              <a:xfrm>
                <a:off x="2506613" y="4452007"/>
                <a:ext cx="1530881" cy="1136986"/>
                <a:chOff x="5319000" y="2952326"/>
                <a:chExt cx="1530881" cy="1136986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BC9B143-A8E8-6B4D-9E41-6480E6B0A585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5E4F4D57-9E65-BB82-A0A8-83FA77F9E226}"/>
                    </a:ext>
                  </a:extLst>
                </p:cNvPr>
                <p:cNvSpPr/>
                <p:nvPr/>
              </p:nvSpPr>
              <p:spPr bwMode="auto">
                <a:xfrm>
                  <a:off x="5386557" y="2952326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C1C81AD-8680-4B65-F409-D729DCCDFD13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68A991E-6EAC-30B4-6579-7BD5BFF6A941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2380C4E-87C5-F307-5A9F-DD7A1FA0B00B}"/>
                    </a:ext>
                  </a:extLst>
                </p:cNvPr>
                <p:cNvSpPr/>
                <p:nvPr/>
              </p:nvSpPr>
              <p:spPr bwMode="auto">
                <a:xfrm>
                  <a:off x="6193491" y="3432922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363483C-D814-0F9A-E32F-F4564A9FD914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93A7779-4FF0-BF28-8DB4-77772930C8A5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9" name="內容版面配置區 2">
                  <a:extLst>
                    <a:ext uri="{FF2B5EF4-FFF2-40B4-BE49-F238E27FC236}">
                      <a16:creationId xmlns:a16="http://schemas.microsoft.com/office/drawing/2014/main" id="{2982E8CF-D4B1-D4DB-0FB3-43E889881A5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319000" y="3537818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B421FF6-0967-829A-14CB-2CCB109390AC}"/>
                  </a:ext>
                </a:extLst>
              </p:cNvPr>
              <p:cNvSpPr/>
              <p:nvPr/>
            </p:nvSpPr>
            <p:spPr bwMode="auto">
              <a:xfrm>
                <a:off x="2445583" y="4334827"/>
                <a:ext cx="1731110" cy="136964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09FA008-D303-378C-5D16-91EE95F3341D}"/>
              </a:ext>
            </a:extLst>
          </p:cNvPr>
          <p:cNvGrpSpPr/>
          <p:nvPr/>
        </p:nvGrpSpPr>
        <p:grpSpPr>
          <a:xfrm>
            <a:off x="6441018" y="3528890"/>
            <a:ext cx="1731110" cy="1503648"/>
            <a:chOff x="5796136" y="3295414"/>
            <a:chExt cx="1731110" cy="1503648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2497DCD-C808-A559-719C-D85E33D04EC4}"/>
                </a:ext>
              </a:extLst>
            </p:cNvPr>
            <p:cNvGrpSpPr/>
            <p:nvPr/>
          </p:nvGrpSpPr>
          <p:grpSpPr>
            <a:xfrm>
              <a:off x="5796136" y="3295414"/>
              <a:ext cx="1731110" cy="1503648"/>
              <a:chOff x="2445583" y="4200821"/>
              <a:chExt cx="1731110" cy="1503648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0FD7CED7-F044-F79C-C95C-40916A483E0E}"/>
                  </a:ext>
                </a:extLst>
              </p:cNvPr>
              <p:cNvGrpSpPr/>
              <p:nvPr/>
            </p:nvGrpSpPr>
            <p:grpSpPr>
              <a:xfrm>
                <a:off x="2657830" y="4588023"/>
                <a:ext cx="1243647" cy="927157"/>
                <a:chOff x="5470217" y="3088342"/>
                <a:chExt cx="1243647" cy="927157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7ADBAD10-6DBB-6552-BB98-14EF8935FEC3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943DF610-0761-8E1C-2668-3ED899B227EC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C729D127-68F8-89D8-79CE-FE554BEF278D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9E0BBC85-DF84-FEF6-44D8-7504EE558A0B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EC1DC105-A48E-6C4C-7B32-996B6DEF9316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內容版面配置區 2">
                  <a:extLst>
                    <a:ext uri="{FF2B5EF4-FFF2-40B4-BE49-F238E27FC236}">
                      <a16:creationId xmlns:a16="http://schemas.microsoft.com/office/drawing/2014/main" id="{94A0E241-B5C2-E402-D94E-1E88AE9D660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470217" y="3680279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DFB18F-C1A7-6E17-3D40-5E5F32E4B362}"/>
                  </a:ext>
                </a:extLst>
              </p:cNvPr>
              <p:cNvSpPr/>
              <p:nvPr/>
            </p:nvSpPr>
            <p:spPr bwMode="auto">
              <a:xfrm>
                <a:off x="2445583" y="4200821"/>
                <a:ext cx="1731110" cy="150364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4AB68A7-57C9-892F-FDC3-F54A40EB66A6}"/>
                </a:ext>
              </a:extLst>
            </p:cNvPr>
            <p:cNvSpPr/>
            <p:nvPr/>
          </p:nvSpPr>
          <p:spPr bwMode="auto">
            <a:xfrm>
              <a:off x="6291114" y="3944015"/>
              <a:ext cx="353684" cy="3761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01960AF-F6D5-10A1-858F-FE7AACB5C95A}"/>
                </a:ext>
              </a:extLst>
            </p:cNvPr>
            <p:cNvSpPr txBox="1"/>
            <p:nvPr/>
          </p:nvSpPr>
          <p:spPr>
            <a:xfrm>
              <a:off x="6230057" y="4066253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1</a:t>
              </a:r>
              <a:endParaRPr lang="zh-TW" altLang="en-US" sz="1050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AA0A0FE7-3468-1F5C-5830-ABE6B5B256DD}"/>
                </a:ext>
              </a:extLst>
            </p:cNvPr>
            <p:cNvSpPr txBox="1"/>
            <p:nvPr/>
          </p:nvSpPr>
          <p:spPr>
            <a:xfrm>
              <a:off x="6061531" y="4207300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2</a:t>
              </a:r>
              <a:endParaRPr lang="zh-TW" altLang="en-US" sz="1050" dirty="0"/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488D740F-6C85-11F2-0C04-E1D3303B2EA6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429000"/>
            <a:ext cx="1368152" cy="35456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381EA90-C3CE-F802-4AD5-3104F1CDCFC2}"/>
              </a:ext>
            </a:extLst>
          </p:cNvPr>
          <p:cNvCxnSpPr>
            <a:cxnSpLocks/>
          </p:cNvCxnSpPr>
          <p:nvPr/>
        </p:nvCxnSpPr>
        <p:spPr bwMode="auto">
          <a:xfrm flipV="1">
            <a:off x="4860032" y="4895104"/>
            <a:ext cx="1319914" cy="50617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9C8F8E1D-6BDC-63DF-C26A-1A83F1DE9E3A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569" y="4423983"/>
            <a:ext cx="3986836" cy="13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內容版面配置區 2">
            <a:extLst>
              <a:ext uri="{FF2B5EF4-FFF2-40B4-BE49-F238E27FC236}">
                <a16:creationId xmlns:a16="http://schemas.microsoft.com/office/drawing/2014/main" id="{A9CB4645-E882-30E2-24C5-D068DAE3069F}"/>
              </a:ext>
            </a:extLst>
          </p:cNvPr>
          <p:cNvSpPr txBox="1">
            <a:spLocks/>
          </p:cNvSpPr>
          <p:nvPr/>
        </p:nvSpPr>
        <p:spPr bwMode="auto">
          <a:xfrm>
            <a:off x="4571256" y="4025960"/>
            <a:ext cx="1907247" cy="6267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Take advantages of both method</a:t>
            </a:r>
          </a:p>
        </p:txBody>
      </p:sp>
      <p:sp>
        <p:nvSpPr>
          <p:cNvPr id="104" name="內容版面配置區 2">
            <a:extLst>
              <a:ext uri="{FF2B5EF4-FFF2-40B4-BE49-F238E27FC236}">
                <a16:creationId xmlns:a16="http://schemas.microsoft.com/office/drawing/2014/main" id="{8F64994F-63E8-9C6E-407F-7670ACE49260}"/>
              </a:ext>
            </a:extLst>
          </p:cNvPr>
          <p:cNvSpPr txBox="1">
            <a:spLocks/>
          </p:cNvSpPr>
          <p:nvPr/>
        </p:nvSpPr>
        <p:spPr bwMode="auto">
          <a:xfrm>
            <a:off x="5603941" y="5301314"/>
            <a:ext cx="3371477" cy="7240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Expand supporting data in advance</a:t>
            </a:r>
          </a:p>
          <a:p>
            <a:pPr marL="0" indent="0" algn="ctr">
              <a:buNone/>
            </a:pPr>
            <a:r>
              <a:rPr lang="en-US" altLang="zh-TW" sz="1600" b="0" dirty="0"/>
              <a:t>Iteratively expand query data</a:t>
            </a: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412C-A68F-9A4A-ED9F-252A6C99C022}"/>
              </a:ext>
            </a:extLst>
          </p:cNvPr>
          <p:cNvCxnSpPr>
            <a:cxnSpLocks/>
          </p:cNvCxnSpPr>
          <p:nvPr/>
        </p:nvCxnSpPr>
        <p:spPr bwMode="auto">
          <a:xfrm flipH="1">
            <a:off x="7021107" y="4050994"/>
            <a:ext cx="221876" cy="2017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內容版面配置區 2">
            <a:extLst>
              <a:ext uri="{FF2B5EF4-FFF2-40B4-BE49-F238E27FC236}">
                <a16:creationId xmlns:a16="http://schemas.microsoft.com/office/drawing/2014/main" id="{8E9BE2EC-E161-BD46-B4C6-12836BB53556}"/>
              </a:ext>
            </a:extLst>
          </p:cNvPr>
          <p:cNvSpPr txBox="1">
            <a:spLocks/>
          </p:cNvSpPr>
          <p:nvPr/>
        </p:nvSpPr>
        <p:spPr bwMode="auto">
          <a:xfrm>
            <a:off x="7132045" y="3725325"/>
            <a:ext cx="961988" cy="3532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Overlap</a:t>
            </a:r>
            <a:endParaRPr lang="en-US" altLang="zh-TW" sz="1600" b="0" dirty="0"/>
          </a:p>
        </p:txBody>
      </p:sp>
    </p:spTree>
    <p:extLst>
      <p:ext uri="{BB962C8B-B14F-4D97-AF65-F5344CB8AC3E}">
        <p14:creationId xmlns:p14="http://schemas.microsoft.com/office/powerpoint/2010/main" val="28721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3E23FD-41B3-6806-86E9-179F042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D30074E7-512E-8F7A-92FC-BB3FBC872987}"/>
              </a:ext>
            </a:extLst>
          </p:cNvPr>
          <p:cNvSpPr txBox="1">
            <a:spLocks/>
          </p:cNvSpPr>
          <p:nvPr/>
        </p:nvSpPr>
        <p:spPr bwMode="auto">
          <a:xfrm>
            <a:off x="6006413" y="4444651"/>
            <a:ext cx="432048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0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4555DD59-78C6-2663-40C1-FEF2417C208E}"/>
              </a:ext>
            </a:extLst>
          </p:cNvPr>
          <p:cNvSpPr txBox="1">
            <a:spLocks/>
          </p:cNvSpPr>
          <p:nvPr/>
        </p:nvSpPr>
        <p:spPr bwMode="auto">
          <a:xfrm>
            <a:off x="5492981" y="4469135"/>
            <a:ext cx="360040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b="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E73DD-07E2-5EB6-D9B9-220B75344CF8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1979FA0-2AA6-95E8-8175-67282A637EE9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ECEDF0E-C6A3-CD82-2400-2DE5510B6A9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DAAC0FF-3C71-08DD-6048-DB3CA03BE117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43A1D66-A164-5F8C-1077-77F03DA8C461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FB78D9A-08D1-33BB-DE0D-C5C1A2611827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898520C-5E95-37BB-E702-5A2AB8A43B40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CBF541D-C0D4-1E60-1D8C-ABA2EC4773AD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9F61FFA8-7ED3-45A6-3B2B-8136C5F3CA87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E9B2FB8-61D6-B7B5-CA96-897E50AB98BD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46D2030-E324-5D9E-60C5-A9C9BCF3D8B9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303FC9E1-5F56-9CD2-580C-DFCFCF999CAB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A0F4C15E-318D-D50C-A2DF-238A59FC5A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3AF15D12-4AC2-CB93-23D1-D408F3530AA6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1D91B5BF-1DE5-FB89-0506-4F3FCEFEA79D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2E0CE7E-B0EB-8558-3A03-3D06879F5B98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28EBDD1-9624-C679-D3D2-39A987F8855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BDF2320F-9DC2-BF45-7799-A092C068C123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23585BE-1203-C03B-DC0B-EF8BB35BE7A0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9BB4EFD-ADA2-0D6E-0159-1C97DF98886A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7622BC7C-894F-B23B-8E44-875C2429A8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9BA946-A978-40A9-AF29-59A8EAEBCEA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B1F3141-4983-5AA5-EF1D-C2FD7DB77E1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8FE58324-DF00-22AB-BED9-6A158AC7C8DB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3DFFBAFF-2B11-D7FB-887D-4E4221E49E87}"/>
              </a:ext>
            </a:extLst>
          </p:cNvPr>
          <p:cNvGrpSpPr/>
          <p:nvPr/>
        </p:nvGrpSpPr>
        <p:grpSpPr>
          <a:xfrm>
            <a:off x="3485001" y="3163137"/>
            <a:ext cx="1411054" cy="369332"/>
            <a:chOff x="1920509" y="3706305"/>
            <a:chExt cx="1373168" cy="36933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869CF6-A4CC-D80F-4985-BA39006E072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99FB15F1-D109-A51B-DD95-01F167A2DEC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A5FCDFD-194C-640A-76A6-3250AB9133C0}"/>
              </a:ext>
            </a:extLst>
          </p:cNvPr>
          <p:cNvGrpSpPr/>
          <p:nvPr/>
        </p:nvGrpSpPr>
        <p:grpSpPr>
          <a:xfrm>
            <a:off x="5036873" y="3161637"/>
            <a:ext cx="1411054" cy="369332"/>
            <a:chOff x="1920509" y="3706305"/>
            <a:chExt cx="1373168" cy="36933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4B7265B-D11A-6ED6-A7FA-5F1048D5509A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EFA56A9B-7019-CA6D-BB67-00B8273984B7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9585530A-D7D4-23D5-6DCF-1CD285141946}"/>
              </a:ext>
            </a:extLst>
          </p:cNvPr>
          <p:cNvGrpSpPr/>
          <p:nvPr/>
        </p:nvGrpSpPr>
        <p:grpSpPr>
          <a:xfrm>
            <a:off x="6591943" y="3161637"/>
            <a:ext cx="1411054" cy="369332"/>
            <a:chOff x="1920509" y="3706305"/>
            <a:chExt cx="1373168" cy="369332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29B38F5-0335-3915-E562-68E235FAD3B9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71C79828-E660-E97B-F44C-8584CF68EECD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79CD2F49-3190-37E5-243C-0E243B53074A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A07297FA-0943-55EC-2925-4FB7B2BEE8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03A870E6-334D-564A-42DB-61B4BF0204D9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38BFBE9-9C93-F2F6-8DCB-F028C8863D5E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8DD4462B-A851-DEAF-6802-B58A907AF5F6}"/>
              </a:ext>
            </a:extLst>
          </p:cNvPr>
          <p:cNvCxnSpPr>
            <a:cxnSpLocks/>
            <a:stCxn id="66" idx="2"/>
            <a:endCxn id="89" idx="0"/>
          </p:cNvCxnSpPr>
          <p:nvPr/>
        </p:nvCxnSpPr>
        <p:spPr bwMode="auto">
          <a:xfrm flipH="1">
            <a:off x="4190528" y="2924943"/>
            <a:ext cx="705508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36CE4C4-D0A7-84A2-319C-D45982A8FB51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 bwMode="auto">
          <a:xfrm>
            <a:off x="4896036" y="2924943"/>
            <a:ext cx="84636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908C4A27-7010-56FD-DA73-5DB9CD280D88}"/>
              </a:ext>
            </a:extLst>
          </p:cNvPr>
          <p:cNvCxnSpPr>
            <a:cxnSpLocks/>
            <a:stCxn id="66" idx="2"/>
            <a:endCxn id="96" idx="0"/>
          </p:cNvCxnSpPr>
          <p:nvPr/>
        </p:nvCxnSpPr>
        <p:spPr bwMode="auto">
          <a:xfrm>
            <a:off x="4896036" y="2924943"/>
            <a:ext cx="240143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F309E9EE-019C-0D05-9D87-326296DF4ED4}"/>
              </a:ext>
            </a:extLst>
          </p:cNvPr>
          <p:cNvCxnSpPr>
            <a:cxnSpLocks/>
            <a:stCxn id="71" idx="2"/>
            <a:endCxn id="96" idx="0"/>
          </p:cNvCxnSpPr>
          <p:nvPr/>
        </p:nvCxnSpPr>
        <p:spPr bwMode="auto">
          <a:xfrm>
            <a:off x="7242433" y="2922647"/>
            <a:ext cx="55037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DBC74C1C-C69F-CEC9-37D9-7C8B1DD8FE19}"/>
              </a:ext>
            </a:extLst>
          </p:cNvPr>
          <p:cNvCxnSpPr>
            <a:cxnSpLocks/>
            <a:stCxn id="71" idx="2"/>
            <a:endCxn id="93" idx="0"/>
          </p:cNvCxnSpPr>
          <p:nvPr/>
        </p:nvCxnSpPr>
        <p:spPr bwMode="auto">
          <a:xfrm flipH="1">
            <a:off x="5742400" y="2922647"/>
            <a:ext cx="1500033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17DA3B1-7211-D0A7-532F-35E790E04DAF}"/>
              </a:ext>
            </a:extLst>
          </p:cNvPr>
          <p:cNvCxnSpPr>
            <a:cxnSpLocks/>
            <a:stCxn id="71" idx="2"/>
            <a:endCxn id="89" idx="0"/>
          </p:cNvCxnSpPr>
          <p:nvPr/>
        </p:nvCxnSpPr>
        <p:spPr bwMode="auto">
          <a:xfrm flipH="1">
            <a:off x="4190528" y="2922647"/>
            <a:ext cx="3051905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AEA0698C-CC25-F84E-3731-CAF1C484B4D0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966FA9FC-2371-67DB-C0D3-9322B0E2D09C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B15E4200-D6F9-86DA-D591-B95E73F39B96}"/>
              </a:ext>
            </a:extLst>
          </p:cNvPr>
          <p:cNvSpPr txBox="1">
            <a:spLocks/>
          </p:cNvSpPr>
          <p:nvPr/>
        </p:nvSpPr>
        <p:spPr bwMode="auto">
          <a:xfrm>
            <a:off x="7356831" y="2862122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8F18371D-CADB-E901-E5D8-2A50B7F322C8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A8B9586-5A95-8611-07B6-D54BE064C312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A6662CD3-FC3F-D5B9-FBB4-0D2AC333C3CE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54902E34-8BF7-4356-AF40-A26B4C9269EF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8B605A2-3E69-C575-4C66-F1F5264FCDD3}"/>
              </a:ext>
            </a:extLst>
          </p:cNvPr>
          <p:cNvCxnSpPr>
            <a:cxnSpLocks/>
            <a:stCxn id="89" idx="2"/>
          </p:cNvCxnSpPr>
          <p:nvPr/>
        </p:nvCxnSpPr>
        <p:spPr bwMode="auto">
          <a:xfrm>
            <a:off x="4190528" y="3532469"/>
            <a:ext cx="0" cy="1527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B1A2A56E-106D-56A5-8564-B8BC0B0A24C2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742400" y="3530969"/>
            <a:ext cx="3198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E88F76B1-0391-4601-72AD-0E498F59F5AF}"/>
              </a:ext>
            </a:extLst>
          </p:cNvPr>
          <p:cNvCxnSpPr>
            <a:cxnSpLocks/>
            <a:stCxn id="95" idx="2"/>
          </p:cNvCxnSpPr>
          <p:nvPr/>
        </p:nvCxnSpPr>
        <p:spPr bwMode="auto">
          <a:xfrm>
            <a:off x="7297470" y="3530969"/>
            <a:ext cx="0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5EF0715B-2A5F-07BF-80AB-D8F5570EE1BB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8EA927A8-B495-9A5D-428A-4DADFD28D209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F9E7F42-9BCA-FACC-6616-0C8F7A46411A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B9D78630-E4A0-CAB9-4202-52CE76FD8E86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2CEBDB0A-5B5F-F853-EB63-28257008ACF2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CD40F8AD-103A-DD67-A9E8-7F85AA71175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49C6F3D0-1E7F-A78B-0790-6FA4B4D4AB1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grpSp>
        <p:nvGrpSpPr>
          <p:cNvPr id="191" name="群組 190">
            <a:extLst>
              <a:ext uri="{FF2B5EF4-FFF2-40B4-BE49-F238E27FC236}">
                <a16:creationId xmlns:a16="http://schemas.microsoft.com/office/drawing/2014/main" id="{A9A8D461-25F6-B201-C05F-2251224F309E}"/>
              </a:ext>
            </a:extLst>
          </p:cNvPr>
          <p:cNvGrpSpPr/>
          <p:nvPr/>
        </p:nvGrpSpPr>
        <p:grpSpPr>
          <a:xfrm>
            <a:off x="3500563" y="4156750"/>
            <a:ext cx="1379929" cy="1144457"/>
            <a:chOff x="1921790" y="4156751"/>
            <a:chExt cx="1379929" cy="1144457"/>
          </a:xfrm>
        </p:grpSpPr>
        <p:grpSp>
          <p:nvGrpSpPr>
            <p:cNvPr id="192" name="群組 191">
              <a:extLst>
                <a:ext uri="{FF2B5EF4-FFF2-40B4-BE49-F238E27FC236}">
                  <a16:creationId xmlns:a16="http://schemas.microsoft.com/office/drawing/2014/main" id="{886782F5-1C10-6550-7A04-F1E93981F71E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891858A6-1125-0529-8B5F-27342A422AFF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6929E30D-670C-8941-AD02-5B43DC38D887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M3</a:t>
                </a:r>
              </a:p>
            </p:txBody>
          </p:sp>
        </p:grpSp>
        <p:grpSp>
          <p:nvGrpSpPr>
            <p:cNvPr id="193" name="群組 192">
              <a:extLst>
                <a:ext uri="{FF2B5EF4-FFF2-40B4-BE49-F238E27FC236}">
                  <a16:creationId xmlns:a16="http://schemas.microsoft.com/office/drawing/2014/main" id="{575F9C27-4299-EDF2-2EA8-E96E778AC385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900D1D26-A968-A050-54A7-10DA31137B2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1AD0AE81-1BA7-42D7-CB1D-D1988C367E7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M4</a:t>
                </a:r>
              </a:p>
            </p:txBody>
          </p:sp>
        </p:grpSp>
      </p:grpSp>
      <p:grpSp>
        <p:nvGrpSpPr>
          <p:cNvPr id="198" name="群組 197">
            <a:extLst>
              <a:ext uri="{FF2B5EF4-FFF2-40B4-BE49-F238E27FC236}">
                <a16:creationId xmlns:a16="http://schemas.microsoft.com/office/drawing/2014/main" id="{02C73326-3CA3-B8C4-5298-9B109E52175F}"/>
              </a:ext>
            </a:extLst>
          </p:cNvPr>
          <p:cNvGrpSpPr/>
          <p:nvPr/>
        </p:nvGrpSpPr>
        <p:grpSpPr>
          <a:xfrm>
            <a:off x="5058532" y="4156750"/>
            <a:ext cx="1379929" cy="1144457"/>
            <a:chOff x="1921790" y="4156751"/>
            <a:chExt cx="1379929" cy="1144457"/>
          </a:xfrm>
        </p:grpSpPr>
        <p:grpSp>
          <p:nvGrpSpPr>
            <p:cNvPr id="199" name="群組 198">
              <a:extLst>
                <a:ext uri="{FF2B5EF4-FFF2-40B4-BE49-F238E27FC236}">
                  <a16:creationId xmlns:a16="http://schemas.microsoft.com/office/drawing/2014/main" id="{BBE0146F-E6B9-2394-7A36-E31134B18B70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A3894C63-3E37-EE9D-A17F-DFB29AA66061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000C4E08-87C2-609C-9342-7B9C23DF45BA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M5</a:t>
                </a:r>
              </a:p>
            </p:txBody>
          </p:sp>
        </p:grpSp>
        <p:grpSp>
          <p:nvGrpSpPr>
            <p:cNvPr id="200" name="群組 199">
              <a:extLst>
                <a:ext uri="{FF2B5EF4-FFF2-40B4-BE49-F238E27FC236}">
                  <a16:creationId xmlns:a16="http://schemas.microsoft.com/office/drawing/2014/main" id="{431A8C8F-5A9A-8956-D5CE-30E55C99D3F7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BA477003-92C6-2B49-7E36-BB6642EB2E80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7B8BBBA-7A19-434F-A1EB-7D26E3C430ED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M6</a:t>
                </a:r>
              </a:p>
            </p:txBody>
          </p:sp>
        </p:grpSp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FAE2918D-E9CD-6CE5-3D59-1B9ECD323EA2}"/>
              </a:ext>
            </a:extLst>
          </p:cNvPr>
          <p:cNvGrpSpPr/>
          <p:nvPr/>
        </p:nvGrpSpPr>
        <p:grpSpPr>
          <a:xfrm>
            <a:off x="6595578" y="4152336"/>
            <a:ext cx="1379929" cy="1144457"/>
            <a:chOff x="1921790" y="4156751"/>
            <a:chExt cx="1379929" cy="1144457"/>
          </a:xfrm>
        </p:grpSpPr>
        <p:grpSp>
          <p:nvGrpSpPr>
            <p:cNvPr id="206" name="群組 205">
              <a:extLst>
                <a:ext uri="{FF2B5EF4-FFF2-40B4-BE49-F238E27FC236}">
                  <a16:creationId xmlns:a16="http://schemas.microsoft.com/office/drawing/2014/main" id="{F8872EA7-6806-EA56-1232-BECD49AB859A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2BED61EB-6BAF-EF41-41AA-739DAB6BA34E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11" name="文字方塊 210">
                <a:extLst>
                  <a:ext uri="{FF2B5EF4-FFF2-40B4-BE49-F238E27FC236}">
                    <a16:creationId xmlns:a16="http://schemas.microsoft.com/office/drawing/2014/main" id="{A1BCBF41-6C73-5F2A-A4C2-765F26AE09D9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M7</a:t>
                </a:r>
              </a:p>
            </p:txBody>
          </p:sp>
        </p:grpSp>
        <p:grpSp>
          <p:nvGrpSpPr>
            <p:cNvPr id="207" name="群組 206">
              <a:extLst>
                <a:ext uri="{FF2B5EF4-FFF2-40B4-BE49-F238E27FC236}">
                  <a16:creationId xmlns:a16="http://schemas.microsoft.com/office/drawing/2014/main" id="{9493B315-3723-983E-95F5-623696AEDE2B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074C7A2F-FD5A-6940-DB0E-240E3EABAE1D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9" name="文字方塊 208">
                <a:extLst>
                  <a:ext uri="{FF2B5EF4-FFF2-40B4-BE49-F238E27FC236}">
                    <a16:creationId xmlns:a16="http://schemas.microsoft.com/office/drawing/2014/main" id="{709A8314-C874-3887-C7B1-ACA842DBB31A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M8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ECA1D937-DDA2-68C3-29F5-05377465D576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57A54B85-1367-105D-2D79-20AA8FCC24F9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FB84FF69-E414-6A9D-4C91-20502DC487C9}"/>
              </a:ext>
            </a:extLst>
          </p:cNvPr>
          <p:cNvCxnSpPr>
            <a:cxnSpLocks/>
            <a:endCxn id="196" idx="0"/>
          </p:cNvCxnSpPr>
          <p:nvPr/>
        </p:nvCxnSpPr>
        <p:spPr bwMode="auto">
          <a:xfrm>
            <a:off x="3829930" y="4049517"/>
            <a:ext cx="0" cy="10723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9A445BC7-94C2-9B2F-57DF-81A1722FC3DE}"/>
              </a:ext>
            </a:extLst>
          </p:cNvPr>
          <p:cNvCxnSpPr>
            <a:cxnSpLocks/>
            <a:endCxn id="194" idx="0"/>
          </p:cNvCxnSpPr>
          <p:nvPr/>
        </p:nvCxnSpPr>
        <p:spPr bwMode="auto">
          <a:xfrm flipH="1">
            <a:off x="4551124" y="4038646"/>
            <a:ext cx="1352" cy="11810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298077F6-A031-B170-EA8E-E8CF2F5A90D6}"/>
              </a:ext>
            </a:extLst>
          </p:cNvPr>
          <p:cNvCxnSpPr>
            <a:cxnSpLocks/>
            <a:endCxn id="203" idx="0"/>
          </p:cNvCxnSpPr>
          <p:nvPr/>
        </p:nvCxnSpPr>
        <p:spPr bwMode="auto">
          <a:xfrm>
            <a:off x="5387899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79ABD007-A12C-A072-4165-0AFC6C25C7EB}"/>
              </a:ext>
            </a:extLst>
          </p:cNvPr>
          <p:cNvCxnSpPr>
            <a:cxnSpLocks/>
            <a:endCxn id="201" idx="0"/>
          </p:cNvCxnSpPr>
          <p:nvPr/>
        </p:nvCxnSpPr>
        <p:spPr bwMode="auto">
          <a:xfrm>
            <a:off x="6109093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線單箭頭接點 232">
            <a:extLst>
              <a:ext uri="{FF2B5EF4-FFF2-40B4-BE49-F238E27FC236}">
                <a16:creationId xmlns:a16="http://schemas.microsoft.com/office/drawing/2014/main" id="{0C89502B-94A1-2C55-090A-19C514AAAE10}"/>
              </a:ext>
            </a:extLst>
          </p:cNvPr>
          <p:cNvCxnSpPr>
            <a:cxnSpLocks/>
            <a:endCxn id="210" idx="0"/>
          </p:cNvCxnSpPr>
          <p:nvPr/>
        </p:nvCxnSpPr>
        <p:spPr bwMode="auto">
          <a:xfrm>
            <a:off x="6924945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843F6313-046D-0B4B-9797-A7FCBD4EA895}"/>
              </a:ext>
            </a:extLst>
          </p:cNvPr>
          <p:cNvCxnSpPr>
            <a:cxnSpLocks/>
            <a:endCxn id="208" idx="0"/>
          </p:cNvCxnSpPr>
          <p:nvPr/>
        </p:nvCxnSpPr>
        <p:spPr bwMode="auto">
          <a:xfrm>
            <a:off x="7646139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23E17725-E82D-F88F-120B-5F00710D73C5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58B9834E-83CF-3916-6A8D-075AB71FCF13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C516D32-A357-8F9F-2680-ADDB22D654A5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704E13C7-0D4C-BA34-C6A0-07FF85AC80E5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A657FB3C-DE94-4E74-99AB-92B588755911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A7448C0A-D881-4090-10B4-25F6C1350B2F}"/>
              </a:ext>
            </a:extLst>
          </p:cNvPr>
          <p:cNvCxnSpPr>
            <a:cxnSpLocks/>
          </p:cNvCxnSpPr>
          <p:nvPr/>
        </p:nvCxnSpPr>
        <p:spPr bwMode="auto">
          <a:xfrm>
            <a:off x="3838492" y="5301208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線單箭頭接點 246">
            <a:extLst>
              <a:ext uri="{FF2B5EF4-FFF2-40B4-BE49-F238E27FC236}">
                <a16:creationId xmlns:a16="http://schemas.microsoft.com/office/drawing/2014/main" id="{C1FD9F59-040F-F7E0-0D7D-71E970C7FC3F}"/>
              </a:ext>
            </a:extLst>
          </p:cNvPr>
          <p:cNvCxnSpPr>
            <a:cxnSpLocks/>
          </p:cNvCxnSpPr>
          <p:nvPr/>
        </p:nvCxnSpPr>
        <p:spPr bwMode="auto">
          <a:xfrm>
            <a:off x="4559686" y="5290337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線單箭頭接點 247">
            <a:extLst>
              <a:ext uri="{FF2B5EF4-FFF2-40B4-BE49-F238E27FC236}">
                <a16:creationId xmlns:a16="http://schemas.microsoft.com/office/drawing/2014/main" id="{65F114B8-10DB-0B7F-6EDE-1F3C9B9D8E5A}"/>
              </a:ext>
            </a:extLst>
          </p:cNvPr>
          <p:cNvCxnSpPr>
            <a:cxnSpLocks/>
          </p:cNvCxnSpPr>
          <p:nvPr/>
        </p:nvCxnSpPr>
        <p:spPr bwMode="auto">
          <a:xfrm>
            <a:off x="5387899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EC3C68FF-E7A5-D8DB-3018-59E9EBD9829F}"/>
              </a:ext>
            </a:extLst>
          </p:cNvPr>
          <p:cNvCxnSpPr>
            <a:cxnSpLocks/>
          </p:cNvCxnSpPr>
          <p:nvPr/>
        </p:nvCxnSpPr>
        <p:spPr bwMode="auto">
          <a:xfrm>
            <a:off x="6109093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8C183EB5-23EC-0CEA-A45A-1BBCE2892442}"/>
              </a:ext>
            </a:extLst>
          </p:cNvPr>
          <p:cNvCxnSpPr>
            <a:cxnSpLocks/>
          </p:cNvCxnSpPr>
          <p:nvPr/>
        </p:nvCxnSpPr>
        <p:spPr bwMode="auto">
          <a:xfrm>
            <a:off x="6924945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A60C8F0B-B9EC-07D4-A2AE-1A086768134A}"/>
              </a:ext>
            </a:extLst>
          </p:cNvPr>
          <p:cNvCxnSpPr>
            <a:cxnSpLocks/>
          </p:cNvCxnSpPr>
          <p:nvPr/>
        </p:nvCxnSpPr>
        <p:spPr bwMode="auto">
          <a:xfrm>
            <a:off x="7646139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9FF45D62-1DE5-C88D-B9AC-8475B02D3257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9385FD59-6FC1-5DC5-392D-EDDA527C96E6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B88FD6A5-3333-0918-DCDB-1C90E0C754D6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F316F9C5-6971-1A7D-FB4C-164571E90303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51943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B3FB-F2BE-1DD4-139F-87C50C4C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39986-19D4-324E-5D89-00BBAC6A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9A5EF1E8-3398-381C-9512-67F78FB3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Too complicated</a:t>
            </a:r>
          </a:p>
          <a:p>
            <a:pPr lvl="1"/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board has limited ALU resources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Reduce the use of MEM</a:t>
            </a:r>
          </a:p>
          <a:p>
            <a:pPr lvl="1"/>
            <a:r>
              <a:rPr lang="en-US" altLang="zh-TW" dirty="0"/>
              <a:t>Fix the memory mapping method in this design 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C9686C-64C4-BBDC-8C06-B03ACE18D7DB}"/>
              </a:ext>
            </a:extLst>
          </p:cNvPr>
          <p:cNvGrpSpPr/>
          <p:nvPr/>
        </p:nvGrpSpPr>
        <p:grpSpPr>
          <a:xfrm>
            <a:off x="589994" y="4653136"/>
            <a:ext cx="7964011" cy="1872208"/>
            <a:chOff x="589994" y="4437112"/>
            <a:chExt cx="7964011" cy="187220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7E0E4B3-8C09-2888-17E0-41038AA1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661"/>
            <a:stretch>
              <a:fillRect/>
            </a:stretch>
          </p:blipFill>
          <p:spPr>
            <a:xfrm>
              <a:off x="589994" y="4437112"/>
              <a:ext cx="7964011" cy="1872208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78DC970-F8F9-668F-C983-0E4BCD74BBE1}"/>
                </a:ext>
              </a:extLst>
            </p:cNvPr>
            <p:cNvSpPr/>
            <p:nvPr/>
          </p:nvSpPr>
          <p:spPr bwMode="auto">
            <a:xfrm>
              <a:off x="827584" y="4734312"/>
              <a:ext cx="1728192" cy="71091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50AC64-B856-9867-FFCD-EA4F9B2A4E24}"/>
                </a:ext>
              </a:extLst>
            </p:cNvPr>
            <p:cNvSpPr/>
            <p:nvPr/>
          </p:nvSpPr>
          <p:spPr bwMode="auto">
            <a:xfrm>
              <a:off x="848674" y="4734312"/>
              <a:ext cx="3677606" cy="393948"/>
            </a:xfrm>
            <a:prstGeom prst="rect">
              <a:avLst/>
            </a:prstGeom>
            <a:noFill/>
            <a:ln w="57150" cap="flat" cmpd="sng" algn="ctr">
              <a:solidFill>
                <a:srgbClr val="01990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D1AA735-3DC6-D38C-FA27-0E4A302CDA37}"/>
                </a:ext>
              </a:extLst>
            </p:cNvPr>
            <p:cNvSpPr/>
            <p:nvPr/>
          </p:nvSpPr>
          <p:spPr bwMode="auto">
            <a:xfrm>
              <a:off x="840440" y="4734312"/>
              <a:ext cx="7579659" cy="172968"/>
            </a:xfrm>
            <a:prstGeom prst="rect">
              <a:avLst/>
            </a:prstGeom>
            <a:noFill/>
            <a:ln w="571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11940A31-6B20-EC5A-B127-0E75B146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05" t="35418" r="2145" b="22624"/>
          <a:stretch>
            <a:fillRect/>
          </a:stretch>
        </p:blipFill>
        <p:spPr>
          <a:xfrm>
            <a:off x="827584" y="2807764"/>
            <a:ext cx="6717801" cy="1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2A92-FB4D-5E05-7FA1-7301C0CC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01A82-1EC8-99D8-D25F-30BC13D8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0DB099A4-2D7A-88B1-7EF9-69D9E50E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After removing unnecessary blocks</a:t>
            </a:r>
          </a:p>
          <a:p>
            <a:pPr lvl="1"/>
            <a:r>
              <a:rPr lang="en-US" altLang="zh-TW" dirty="0"/>
              <a:t>Still not simple enough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Rewrite memory macro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204363-ED56-6F42-B0FB-E3920C07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6" y="4477611"/>
            <a:ext cx="3321786" cy="1397441"/>
          </a:xfrm>
          <a:prstGeom prst="rect">
            <a:avLst/>
          </a:prstGeom>
        </p:spPr>
      </p:pic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B3889AB1-B19C-F3F8-11B6-DDE9CEC9D4A8}"/>
              </a:ext>
            </a:extLst>
          </p:cNvPr>
          <p:cNvSpPr/>
          <p:nvPr/>
        </p:nvSpPr>
        <p:spPr bwMode="auto">
          <a:xfrm>
            <a:off x="3814929" y="4481263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90E1C323-5B4B-7D2F-136B-406F3D4CA14C}"/>
              </a:ext>
            </a:extLst>
          </p:cNvPr>
          <p:cNvSpPr/>
          <p:nvPr/>
        </p:nvSpPr>
        <p:spPr bwMode="auto">
          <a:xfrm>
            <a:off x="3814929" y="5403108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FB13E8-F302-A1AB-8896-C2CC40F5B712}"/>
              </a:ext>
            </a:extLst>
          </p:cNvPr>
          <p:cNvGrpSpPr/>
          <p:nvPr/>
        </p:nvGrpSpPr>
        <p:grpSpPr>
          <a:xfrm>
            <a:off x="3670913" y="4942185"/>
            <a:ext cx="388776" cy="304016"/>
            <a:chOff x="4615272" y="5056966"/>
            <a:chExt cx="388776" cy="304016"/>
          </a:xfrm>
        </p:grpSpPr>
        <p:sp>
          <p:nvSpPr>
            <p:cNvPr id="10" name="流程圖: 資料 9">
              <a:extLst>
                <a:ext uri="{FF2B5EF4-FFF2-40B4-BE49-F238E27FC236}">
                  <a16:creationId xmlns:a16="http://schemas.microsoft.com/office/drawing/2014/main" id="{2259E11B-A9D6-071E-A0E5-1B04C36D2FF4}"/>
                </a:ext>
              </a:extLst>
            </p:cNvPr>
            <p:cNvSpPr/>
            <p:nvPr/>
          </p:nvSpPr>
          <p:spPr bwMode="auto">
            <a:xfrm>
              <a:off x="4788024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" name="流程圖: 資料 10">
              <a:extLst>
                <a:ext uri="{FF2B5EF4-FFF2-40B4-BE49-F238E27FC236}">
                  <a16:creationId xmlns:a16="http://schemas.microsoft.com/office/drawing/2014/main" id="{914C45CF-6C02-E2A8-3E76-DE3CAE85B8FA}"/>
                </a:ext>
              </a:extLst>
            </p:cNvPr>
            <p:cNvSpPr/>
            <p:nvPr/>
          </p:nvSpPr>
          <p:spPr bwMode="auto">
            <a:xfrm flipH="1">
              <a:off x="4615272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C111BDD-1917-4CFB-610E-C6C61C916876}"/>
                </a:ext>
              </a:extLst>
            </p:cNvPr>
            <p:cNvSpPr/>
            <p:nvPr/>
          </p:nvSpPr>
          <p:spPr bwMode="auto">
            <a:xfrm>
              <a:off x="4723283" y="5208974"/>
              <a:ext cx="179675" cy="13836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+</a:t>
              </a:r>
              <a:endParaRPr kumimoji="1" lang="zh-TW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CC1D0C4-8309-1ADA-D381-155AB4F0F31B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4181338" y="4785279"/>
            <a:ext cx="1251" cy="9344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6009BA4-5276-5F2B-35E1-1FE286558630}"/>
              </a:ext>
            </a:extLst>
          </p:cNvPr>
          <p:cNvCxnSpPr>
            <a:cxnSpLocks/>
          </p:cNvCxnSpPr>
          <p:nvPr/>
        </p:nvCxnSpPr>
        <p:spPr bwMode="auto">
          <a:xfrm>
            <a:off x="3972687" y="4878721"/>
            <a:ext cx="41830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2C55CD2-E5F1-8C1F-1975-8E8E5446761C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3972687" y="4878721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255EA20-EC18-1F42-319E-7918FD1AD355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0648" y="4878721"/>
            <a:ext cx="345" cy="52438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0B6AD96-7E95-757B-3A8C-6DF10E18CB5B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253103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6CFA27E-84EA-E4F4-20E4-32FCCE237DCB}"/>
              </a:ext>
            </a:extLst>
          </p:cNvPr>
          <p:cNvCxnSpPr>
            <a:cxnSpLocks/>
          </p:cNvCxnSpPr>
          <p:nvPr/>
        </p:nvCxnSpPr>
        <p:spPr bwMode="auto">
          <a:xfrm>
            <a:off x="3993093" y="5316567"/>
            <a:ext cx="0" cy="8203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0C94EE0-379F-8B0F-CA31-96A9B091D6E3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316567"/>
            <a:ext cx="13169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75B09D1-C181-2AD2-CB66-11435CD4F442}"/>
              </a:ext>
            </a:extLst>
          </p:cNvPr>
          <p:cNvSpPr/>
          <p:nvPr/>
        </p:nvSpPr>
        <p:spPr bwMode="auto">
          <a:xfrm>
            <a:off x="3514160" y="4749736"/>
            <a:ext cx="1308881" cy="1036347"/>
          </a:xfrm>
          <a:prstGeom prst="roundRect">
            <a:avLst/>
          </a:prstGeom>
          <a:noFill/>
          <a:ln w="38100" cap="flat" cmpd="sng" algn="ctr">
            <a:solidFill>
              <a:srgbClr val="4F81BD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085F8D5-773B-9350-4302-B46DE30E5D1B}"/>
              </a:ext>
            </a:extLst>
          </p:cNvPr>
          <p:cNvSpPr txBox="1"/>
          <p:nvPr/>
        </p:nvSpPr>
        <p:spPr>
          <a:xfrm>
            <a:off x="4517876" y="5530082"/>
            <a:ext cx="64443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x128</a:t>
            </a:r>
            <a:endParaRPr lang="zh-TW" altLang="en-US" sz="1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E404FDD-556F-93C2-722A-D1647ED4CD89}"/>
              </a:ext>
            </a:extLst>
          </p:cNvPr>
          <p:cNvSpPr txBox="1"/>
          <p:nvPr/>
        </p:nvSpPr>
        <p:spPr>
          <a:xfrm>
            <a:off x="1043608" y="5989913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Large 3D array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D8EE0BF-8B92-75C8-790A-C7EAF1DC76B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19159" y="5253103"/>
            <a:ext cx="648072" cy="679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2C65DC2-DE1D-1DE1-E6C4-56B8AC19CA65}"/>
              </a:ext>
            </a:extLst>
          </p:cNvPr>
          <p:cNvSpPr txBox="1"/>
          <p:nvPr/>
        </p:nvSpPr>
        <p:spPr>
          <a:xfrm>
            <a:off x="6087967" y="6092715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Adder Tree</a:t>
            </a:r>
            <a:endParaRPr lang="zh-TW" alt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1124FC77-D4F2-999D-3710-91C82692F20E}"/>
              </a:ext>
            </a:extLst>
          </p:cNvPr>
          <p:cNvGrpSpPr/>
          <p:nvPr/>
        </p:nvGrpSpPr>
        <p:grpSpPr>
          <a:xfrm>
            <a:off x="5671472" y="4297346"/>
            <a:ext cx="2216134" cy="1810322"/>
            <a:chOff x="5596226" y="4498998"/>
            <a:chExt cx="2216134" cy="181032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CDA8E68-C387-9DFA-EC06-35B9EC4E2CC8}"/>
                </a:ext>
              </a:extLst>
            </p:cNvPr>
            <p:cNvGrpSpPr/>
            <p:nvPr/>
          </p:nvGrpSpPr>
          <p:grpSpPr>
            <a:xfrm>
              <a:off x="5731957" y="4617464"/>
              <a:ext cx="388776" cy="304016"/>
              <a:chOff x="4615272" y="5056966"/>
              <a:chExt cx="388776" cy="304016"/>
            </a:xfrm>
          </p:grpSpPr>
          <p:sp>
            <p:nvSpPr>
              <p:cNvPr id="63" name="流程圖: 資料 62">
                <a:extLst>
                  <a:ext uri="{FF2B5EF4-FFF2-40B4-BE49-F238E27FC236}">
                    <a16:creationId xmlns:a16="http://schemas.microsoft.com/office/drawing/2014/main" id="{ADAC6D3B-92D6-2BAF-EB08-B9B3EF362AC2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4" name="流程圖: 資料 63">
                <a:extLst>
                  <a:ext uri="{FF2B5EF4-FFF2-40B4-BE49-F238E27FC236}">
                    <a16:creationId xmlns:a16="http://schemas.microsoft.com/office/drawing/2014/main" id="{B8C9BB31-EDE3-9147-BD2D-3813037C6013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56E99C0-153C-3B76-75D9-3F6374D667B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4BCF3162-00AE-477F-627F-5ABA04EEC7BB}"/>
                </a:ext>
              </a:extLst>
            </p:cNvPr>
            <p:cNvGrpSpPr/>
            <p:nvPr/>
          </p:nvGrpSpPr>
          <p:grpSpPr>
            <a:xfrm>
              <a:off x="6242679" y="4620297"/>
              <a:ext cx="388776" cy="304016"/>
              <a:chOff x="4615272" y="5056966"/>
              <a:chExt cx="388776" cy="304016"/>
            </a:xfrm>
          </p:grpSpPr>
          <p:sp>
            <p:nvSpPr>
              <p:cNvPr id="67" name="流程圖: 資料 66">
                <a:extLst>
                  <a:ext uri="{FF2B5EF4-FFF2-40B4-BE49-F238E27FC236}">
                    <a16:creationId xmlns:a16="http://schemas.microsoft.com/office/drawing/2014/main" id="{59403C0C-46DC-F81E-7D4B-370FB3EECE23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8" name="流程圖: 資料 67">
                <a:extLst>
                  <a:ext uri="{FF2B5EF4-FFF2-40B4-BE49-F238E27FC236}">
                    <a16:creationId xmlns:a16="http://schemas.microsoft.com/office/drawing/2014/main" id="{1C0A8465-15A6-9CDE-31F0-EE4C8CC4C975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0E85830-A775-F805-01EA-6CC20A4362DB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A0868932-1C0D-6A4C-415E-E09EC2179D9D}"/>
                </a:ext>
              </a:extLst>
            </p:cNvPr>
            <p:cNvGrpSpPr/>
            <p:nvPr/>
          </p:nvGrpSpPr>
          <p:grpSpPr>
            <a:xfrm>
              <a:off x="6757566" y="4614631"/>
              <a:ext cx="388776" cy="304016"/>
              <a:chOff x="4615272" y="5056966"/>
              <a:chExt cx="388776" cy="304016"/>
            </a:xfrm>
          </p:grpSpPr>
          <p:sp>
            <p:nvSpPr>
              <p:cNvPr id="75" name="流程圖: 資料 74">
                <a:extLst>
                  <a:ext uri="{FF2B5EF4-FFF2-40B4-BE49-F238E27FC236}">
                    <a16:creationId xmlns:a16="http://schemas.microsoft.com/office/drawing/2014/main" id="{040C434D-739E-D140-3E7E-F74C51C2B961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6" name="流程圖: 資料 75">
                <a:extLst>
                  <a:ext uri="{FF2B5EF4-FFF2-40B4-BE49-F238E27FC236}">
                    <a16:creationId xmlns:a16="http://schemas.microsoft.com/office/drawing/2014/main" id="{D6CE0529-92A0-24DA-29F7-6AF14063431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4B368DB-ABCF-547D-0604-B095304BEAA1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E3EB4655-CD51-4F7C-579C-04693E036CA1}"/>
                </a:ext>
              </a:extLst>
            </p:cNvPr>
            <p:cNvGrpSpPr/>
            <p:nvPr/>
          </p:nvGrpSpPr>
          <p:grpSpPr>
            <a:xfrm>
              <a:off x="7268288" y="4617464"/>
              <a:ext cx="388776" cy="304016"/>
              <a:chOff x="4615272" y="5056966"/>
              <a:chExt cx="388776" cy="304016"/>
            </a:xfrm>
          </p:grpSpPr>
          <p:sp>
            <p:nvSpPr>
              <p:cNvPr id="79" name="流程圖: 資料 78">
                <a:extLst>
                  <a:ext uri="{FF2B5EF4-FFF2-40B4-BE49-F238E27FC236}">
                    <a16:creationId xmlns:a16="http://schemas.microsoft.com/office/drawing/2014/main" id="{D177BAA1-BA0D-1710-8D35-F3BCF3FA1FDF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0" name="流程圖: 資料 79">
                <a:extLst>
                  <a:ext uri="{FF2B5EF4-FFF2-40B4-BE49-F238E27FC236}">
                    <a16:creationId xmlns:a16="http://schemas.microsoft.com/office/drawing/2014/main" id="{19C1E1AD-3F13-A523-C554-386281042DA4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698A9AE-469C-ED9E-8345-75083F26E0C4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AE5064F7-07E2-C3EA-4E3C-D0A95DAD80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4918647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6B2EF69D-F929-4B65-85EA-FD8C800C6899}"/>
                </a:ext>
              </a:extLst>
            </p:cNvPr>
            <p:cNvGrpSpPr/>
            <p:nvPr/>
          </p:nvGrpSpPr>
          <p:grpSpPr>
            <a:xfrm>
              <a:off x="5996680" y="5271943"/>
              <a:ext cx="388776" cy="304016"/>
              <a:chOff x="4615272" y="5056966"/>
              <a:chExt cx="388776" cy="304016"/>
            </a:xfrm>
          </p:grpSpPr>
          <p:sp>
            <p:nvSpPr>
              <p:cNvPr id="93" name="流程圖: 資料 92">
                <a:extLst>
                  <a:ext uri="{FF2B5EF4-FFF2-40B4-BE49-F238E27FC236}">
                    <a16:creationId xmlns:a16="http://schemas.microsoft.com/office/drawing/2014/main" id="{5321FA73-AAD5-E8BC-33A4-7ED65AC0EFE8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4" name="流程圖: 資料 93">
                <a:extLst>
                  <a:ext uri="{FF2B5EF4-FFF2-40B4-BE49-F238E27FC236}">
                    <a16:creationId xmlns:a16="http://schemas.microsoft.com/office/drawing/2014/main" id="{4877D07B-E22B-BDDA-4A76-16C53932F6B2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A600659-EE63-EF61-BC1C-E6BA6E9BDACA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CEF8D6E8-36E7-A8C4-A7BE-5FEFA3303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446" y="4920236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7849CF5F-1B73-7DEC-AC6A-9894F27B8C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6E2FDA6-D36F-81A1-B97B-BA8463CC94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5824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A03C958A-E3C8-9BDF-C398-D529C07B7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5130872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BF4706F4-B0D5-7228-CD90-1901C80117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5127000F-681E-5528-6C7C-D7087772BF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4911060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96EBDA4C-CF7D-92E4-A27E-B13EF19412F3}"/>
                </a:ext>
              </a:extLst>
            </p:cNvPr>
            <p:cNvGrpSpPr/>
            <p:nvPr/>
          </p:nvGrpSpPr>
          <p:grpSpPr>
            <a:xfrm>
              <a:off x="7021398" y="5264356"/>
              <a:ext cx="388776" cy="304016"/>
              <a:chOff x="4615272" y="5056966"/>
              <a:chExt cx="388776" cy="304016"/>
            </a:xfrm>
          </p:grpSpPr>
          <p:sp>
            <p:nvSpPr>
              <p:cNvPr id="116" name="流程圖: 資料 115">
                <a:extLst>
                  <a:ext uri="{FF2B5EF4-FFF2-40B4-BE49-F238E27FC236}">
                    <a16:creationId xmlns:a16="http://schemas.microsoft.com/office/drawing/2014/main" id="{47A667F0-0583-BA6A-9124-8964604B56A7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7" name="流程圖: 資料 116">
                <a:extLst>
                  <a:ext uri="{FF2B5EF4-FFF2-40B4-BE49-F238E27FC236}">
                    <a16:creationId xmlns:a16="http://schemas.microsoft.com/office/drawing/2014/main" id="{121FBA83-36DA-1A9C-0244-52A54ECBBF3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139AEF8-A206-2ECD-8AF5-1320CC3FFFE3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C3DBF060-759F-6307-702C-426C3E1B41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7164" y="4912649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0CE9E122-C5D3-11FE-42BC-FD04604240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85801D8A-A0C7-3629-34D4-C69102D959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0542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91DD2B6C-608A-8533-933B-F8BF68A091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5123285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4A9ED116-C08D-DE0F-022B-2F8798C8A7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CD70F55-6312-C73B-7CF3-03D98436E043}"/>
                </a:ext>
              </a:extLst>
            </p:cNvPr>
            <p:cNvCxnSpPr>
              <a:cxnSpLocks/>
              <a:stCxn id="95" idx="2"/>
            </p:cNvCxnSpPr>
            <p:nvPr/>
          </p:nvCxnSpPr>
          <p:spPr bwMode="auto">
            <a:xfrm>
              <a:off x="6194529" y="5562312"/>
              <a:ext cx="189" cy="23394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438911CB-41FA-EC97-F8E2-3624006A5649}"/>
                </a:ext>
              </a:extLst>
            </p:cNvPr>
            <p:cNvGrpSpPr/>
            <p:nvPr/>
          </p:nvGrpSpPr>
          <p:grpSpPr>
            <a:xfrm>
              <a:off x="6530365" y="5937325"/>
              <a:ext cx="388776" cy="304016"/>
              <a:chOff x="4615272" y="5056966"/>
              <a:chExt cx="388776" cy="304016"/>
            </a:xfrm>
          </p:grpSpPr>
          <p:sp>
            <p:nvSpPr>
              <p:cNvPr id="132" name="流程圖: 資料 131">
                <a:extLst>
                  <a:ext uri="{FF2B5EF4-FFF2-40B4-BE49-F238E27FC236}">
                    <a16:creationId xmlns:a16="http://schemas.microsoft.com/office/drawing/2014/main" id="{6924DE6A-C908-8096-5A3A-E4A2066ACC5A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3" name="流程圖: 資料 132">
                <a:extLst>
                  <a:ext uri="{FF2B5EF4-FFF2-40B4-BE49-F238E27FC236}">
                    <a16:creationId xmlns:a16="http://schemas.microsoft.com/office/drawing/2014/main" id="{C9FBB39E-2802-3381-A3B5-385D2A37162E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0B5BAC3-4DD1-A241-400A-946C7F3426C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2EF42BF1-96C7-3261-0AFB-ED0FF24F3183}"/>
                </a:ext>
              </a:extLst>
            </p:cNvPr>
            <p:cNvCxnSpPr>
              <a:cxnSpLocks/>
              <a:stCxn id="118" idx="2"/>
            </p:cNvCxnSpPr>
            <p:nvPr/>
          </p:nvCxnSpPr>
          <p:spPr bwMode="auto">
            <a:xfrm>
              <a:off x="7219247" y="5554725"/>
              <a:ext cx="0" cy="2415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0CED3726-E4EE-2764-7401-52375F61D7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D243DCC3-E334-95CE-5E6A-9CD202BEA9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9509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44736272-A647-BD16-7EBD-815B80E314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4718" y="5796254"/>
              <a:ext cx="44945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E6A829D7-49CF-81B9-6B73-A1FE3AFDE9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39926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矩形: 圓角 148">
              <a:extLst>
                <a:ext uri="{FF2B5EF4-FFF2-40B4-BE49-F238E27FC236}">
                  <a16:creationId xmlns:a16="http://schemas.microsoft.com/office/drawing/2014/main" id="{01FC296E-7FAE-536A-F6D9-9DADD30A3907}"/>
                </a:ext>
              </a:extLst>
            </p:cNvPr>
            <p:cNvSpPr/>
            <p:nvPr/>
          </p:nvSpPr>
          <p:spPr bwMode="auto">
            <a:xfrm>
              <a:off x="5596226" y="4498998"/>
              <a:ext cx="2216134" cy="1810322"/>
            </a:xfrm>
            <a:prstGeom prst="roundRect">
              <a:avLst/>
            </a:prstGeom>
            <a:noFill/>
            <a:ln w="3810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28A1C3D-1C98-F7D7-78B3-BA0C65453087}"/>
              </a:ext>
            </a:extLst>
          </p:cNvPr>
          <p:cNvSpPr txBox="1"/>
          <p:nvPr/>
        </p:nvSpPr>
        <p:spPr>
          <a:xfrm>
            <a:off x="7978020" y="4909424"/>
            <a:ext cx="1026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Smaller</a:t>
            </a:r>
          </a:p>
          <a:p>
            <a:pPr algn="ctr"/>
            <a:r>
              <a:rPr lang="en-US" altLang="zh-TW" dirty="0"/>
              <a:t>Faster</a:t>
            </a:r>
            <a:endParaRPr lang="zh-TW" altLang="en-US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42E7C5C2-96AF-C2A5-B17E-1F57FB69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27"/>
          <a:stretch>
            <a:fillRect/>
          </a:stretch>
        </p:blipFill>
        <p:spPr>
          <a:xfrm>
            <a:off x="864667" y="2797503"/>
            <a:ext cx="6390043" cy="11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614F-CB82-AF83-5583-C84EAE8B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85CD1-DF24-23E7-55E4-008490DC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Revised System Architecture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B9F118-F280-4CE8-A8A7-5A4B182B2D27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F839604-6753-9CA1-4E77-FCEA6819DAFA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5AF4F95-69DB-81BF-57A4-5873A6A78CB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50F7762-5C4C-EA11-A19F-B91593C7C185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ED20F4C-8D31-7F0A-7854-DED626B7E188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B8A824A-B38C-879C-6DBB-29F9F322CB50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D3586617-49E5-8F9F-8D4A-FA45A1ED1617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83D42FD-A140-3B49-6025-C3B9651EA58B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3DEE8108-1F46-AA19-FA01-4E5FE4AF8C8B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AFDD0BF-5D5B-B973-9268-DD4B9F0543F5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6E6BA8A-8889-4E73-B7EF-701793209FEC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09F077F9-7D0B-112A-C6F2-FD9DAD9FE9DE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E68269D0-BDBA-6C02-4CE7-D7F2B2BE8B5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D3D40981-74BF-1C2D-4073-4153FDF8D504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F48E9BAD-E314-B1B6-0A63-0FF81ED8CEF9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610999C-9FED-6545-4D17-3388BB47403B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B6E9AD4-E011-1582-359E-F610356E7F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067DBAA1-AB49-0E00-9AD6-A7A5D0E0B421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DA9EB1C5-64AD-0F26-71AB-5709A1FCA321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D9CBFA2-78AB-3E3B-8B75-0D65E19665EF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3DB3CC85-0273-CD8E-AA18-41CED570E6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C96D95-6FA9-2271-82F4-EF51FAFC37E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8235E3D-3496-5447-3088-F2C3A1AACF5F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D721DCBD-2C37-5E26-084C-C1318B10060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9D392D37-C60C-5BC9-A828-EA1FE31B1BC8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2F438646-07A8-0415-8864-DE1BF021F1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4073851E-B5F1-3F00-1A5D-14FA7F2A66E6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8E8BD4-C1A1-6555-187E-079610F9A892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4D13112-6AE9-C8A0-153E-AF691FDFFC96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3D51C13F-B65F-27EA-08E8-28EC3B2FB531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9FF12147-A2B3-734E-8975-1A21A4FC930B}"/>
              </a:ext>
            </a:extLst>
          </p:cNvPr>
          <p:cNvSpPr txBox="1">
            <a:spLocks/>
          </p:cNvSpPr>
          <p:nvPr/>
        </p:nvSpPr>
        <p:spPr bwMode="auto">
          <a:xfrm>
            <a:off x="5040052" y="2983038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66EB9EE-B392-18FF-22E8-5C63AEDCD94B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09A06A8-2587-0DA2-919E-4F2F833207E5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2DF2E663-85A9-B883-0CA7-F5B48E14B634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0C282BBF-4072-0DA1-DC38-8BD9FB915414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08806F76-363A-9D11-8954-6D51736B47BC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B97C88C9-2159-5E40-1C59-FCC4451BB15F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2C6D1CFF-149D-C31A-72B3-FBFB10ABCE03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ECE15022-CE92-75F2-A7BF-687538471981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BD7F031D-3277-ABC4-F4CC-95D9DF50CD63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BF7BDF3-1394-05C4-D60F-F54BA190BB23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17BD0FC7-64C3-0D0F-7288-445491F0973F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FD988E4D-6EFC-C4E9-4685-24C26654E54A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E51ED68F-7EA6-F31B-5FEC-84BA9974A023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829A02E3-4B97-FC05-2155-425834BD30CB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7C4F29F-5DEC-B483-D0C1-C2AFDB2EDFCC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E253012-C0A2-2BB5-4FC3-D44E1508273D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4BCF2B69-7B74-76B0-077D-9E8C4DFC6E08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3A71B1DC-75D6-7A2A-F5FE-4B8442DC1728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1627543E-E05F-A006-F9C4-C8B2B96AA94D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C625656-D6BC-72EE-E2B3-6B7A033A96C3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F9DBEA47-58C3-F5BD-845E-6408A50A404E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15DA5684-BDDD-88B5-632C-B15DEDF97BC4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36465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AF75-4FE1-1A4F-E69E-3C8A573C5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3CA37-A844-4D42-70FC-888A3F9D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Stimuli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</p:spPr>
            <p:txBody>
              <a:bodyPr/>
              <a:lstStyle/>
              <a:p>
                <a:r>
                  <a:rPr lang="en-US" altLang="zh-TW" dirty="0"/>
                  <a:t>Input stimuli were provided by testbench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Non-synthesizable</a:t>
                </a:r>
              </a:p>
              <a:p>
                <a:pPr lvl="1"/>
                <a:r>
                  <a:rPr lang="en-US" altLang="zh-TW" dirty="0"/>
                  <a:t>Rewrite testbench into a synthesizable module</a:t>
                </a:r>
              </a:p>
              <a:p>
                <a:pPr lvl="1"/>
                <a:r>
                  <a:rPr lang="en-US" altLang="zh-TW" dirty="0"/>
                  <a:t>Using RAM on FPGA board to preload data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  <a:blipFill>
                <a:blip r:embed="rId3"/>
                <a:stretch>
                  <a:fillRect l="-727" t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E25DE161-2377-0121-4AE2-D631DC0C3167}"/>
              </a:ext>
            </a:extLst>
          </p:cNvPr>
          <p:cNvSpPr/>
          <p:nvPr/>
        </p:nvSpPr>
        <p:spPr bwMode="auto">
          <a:xfrm>
            <a:off x="2697573" y="3036580"/>
            <a:ext cx="2006235" cy="3088176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TB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0ACDE7E-6621-23D5-7449-68C7CD54DBEA}"/>
              </a:ext>
            </a:extLst>
          </p:cNvPr>
          <p:cNvGrpSpPr/>
          <p:nvPr/>
        </p:nvGrpSpPr>
        <p:grpSpPr>
          <a:xfrm>
            <a:off x="755576" y="2996952"/>
            <a:ext cx="1951394" cy="936104"/>
            <a:chOff x="755576" y="2996952"/>
            <a:chExt cx="1951394" cy="93610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1C7B52-0273-F08C-193A-7EE317E083C4}"/>
                </a:ext>
              </a:extLst>
            </p:cNvPr>
            <p:cNvSpPr/>
            <p:nvPr/>
          </p:nvSpPr>
          <p:spPr bwMode="auto">
            <a:xfrm>
              <a:off x="755576" y="2996952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Support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6B54CC1-81B9-F8D2-0E4C-F095C48C65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3534611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BAEC8AB-F203-C827-73D6-BDAC97C02E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3375938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DF68B5B-E1B2-E954-4B46-087B50DEA1CE}"/>
                </a:ext>
              </a:extLst>
            </p:cNvPr>
            <p:cNvSpPr txBox="1"/>
            <p:nvPr/>
          </p:nvSpPr>
          <p:spPr>
            <a:xfrm>
              <a:off x="1972869" y="3499547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5BB8807-0FA2-4272-1913-3ECFA5E442ED}"/>
                </a:ext>
              </a:extLst>
            </p:cNvPr>
            <p:cNvSpPr txBox="1"/>
            <p:nvPr/>
          </p:nvSpPr>
          <p:spPr>
            <a:xfrm>
              <a:off x="1972869" y="3020576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FBCE8E4-82AC-4A5E-6B15-97F5F4506A3F}"/>
              </a:ext>
            </a:extLst>
          </p:cNvPr>
          <p:cNvGrpSpPr/>
          <p:nvPr/>
        </p:nvGrpSpPr>
        <p:grpSpPr>
          <a:xfrm>
            <a:off x="755576" y="4085456"/>
            <a:ext cx="1951394" cy="936104"/>
            <a:chOff x="755576" y="4085456"/>
            <a:chExt cx="1951394" cy="9361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4F6994-A8E9-1C2C-C32F-B50763238D5A}"/>
                </a:ext>
              </a:extLst>
            </p:cNvPr>
            <p:cNvSpPr/>
            <p:nvPr/>
          </p:nvSpPr>
          <p:spPr bwMode="auto">
            <a:xfrm>
              <a:off x="755576" y="4085456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Query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96801A9-50BA-BCFC-A155-6439C24E6F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463210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F2C4525-C3AC-BEB6-3C57-5470133BC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447343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EA926C4-EEB2-05A0-D444-0D7EAD8219EE}"/>
                </a:ext>
              </a:extLst>
            </p:cNvPr>
            <p:cNvSpPr txBox="1"/>
            <p:nvPr/>
          </p:nvSpPr>
          <p:spPr>
            <a:xfrm>
              <a:off x="1972869" y="459704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A0475FB-0470-82AF-5D93-EC1960B7EF20}"/>
                </a:ext>
              </a:extLst>
            </p:cNvPr>
            <p:cNvSpPr txBox="1"/>
            <p:nvPr/>
          </p:nvSpPr>
          <p:spPr>
            <a:xfrm>
              <a:off x="1972869" y="411807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D3030EF-2EF7-1854-855A-294B0057B419}"/>
              </a:ext>
            </a:extLst>
          </p:cNvPr>
          <p:cNvGrpSpPr/>
          <p:nvPr/>
        </p:nvGrpSpPr>
        <p:grpSpPr>
          <a:xfrm>
            <a:off x="755576" y="5149024"/>
            <a:ext cx="1951394" cy="936104"/>
            <a:chOff x="755576" y="5149024"/>
            <a:chExt cx="1951394" cy="9361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8ED6EAA-36F9-261A-5AC8-AC8D7BC2B6AB}"/>
                </a:ext>
              </a:extLst>
            </p:cNvPr>
            <p:cNvSpPr/>
            <p:nvPr/>
          </p:nvSpPr>
          <p:spPr bwMode="auto">
            <a:xfrm>
              <a:off x="755576" y="5149024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Golden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446FB06A-D305-DD79-D159-3479BC1821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567404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CCA353B5-07E8-4CA0-89A9-EE41ADAB6D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551537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F9923A4-BFDE-02C8-E309-B8CDD2B70632}"/>
                </a:ext>
              </a:extLst>
            </p:cNvPr>
            <p:cNvSpPr txBox="1"/>
            <p:nvPr/>
          </p:nvSpPr>
          <p:spPr>
            <a:xfrm>
              <a:off x="1972869" y="563898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61E1BB3-91C5-EE1E-A44A-4271F4078E29}"/>
                </a:ext>
              </a:extLst>
            </p:cNvPr>
            <p:cNvSpPr txBox="1"/>
            <p:nvPr/>
          </p:nvSpPr>
          <p:spPr>
            <a:xfrm>
              <a:off x="1972869" y="516001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E413A05-1BFD-6B10-55B1-640B4700928B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068905"/>
            <a:ext cx="1749823" cy="1655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53128278-99C9-AC34-3467-8E850A832870}"/>
              </a:ext>
            </a:extLst>
          </p:cNvPr>
          <p:cNvSpPr txBox="1">
            <a:spLocks/>
          </p:cNvSpPr>
          <p:nvPr/>
        </p:nvSpPr>
        <p:spPr bwMode="auto">
          <a:xfrm>
            <a:off x="4845730" y="3769292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BF1FCEDD-B729-0D07-AF5C-FB5D333B8C7A}"/>
              </a:ext>
            </a:extLst>
          </p:cNvPr>
          <p:cNvSpPr txBox="1">
            <a:spLocks/>
          </p:cNvSpPr>
          <p:nvPr/>
        </p:nvSpPr>
        <p:spPr bwMode="auto">
          <a:xfrm>
            <a:off x="4845729" y="403932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9B2D487-99AA-0495-4770-5FAF71B38D88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338935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047A964F-6D58-5DD8-702E-42538BEA3FF5}"/>
              </a:ext>
            </a:extLst>
          </p:cNvPr>
          <p:cNvSpPr txBox="1">
            <a:spLocks/>
          </p:cNvSpPr>
          <p:nvPr/>
        </p:nvSpPr>
        <p:spPr bwMode="auto">
          <a:xfrm>
            <a:off x="4845728" y="4354357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91287CE-5545-EB02-8824-6FF034019892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653970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A4C970B1-F344-48D2-C76A-F045737A7DE8}"/>
              </a:ext>
            </a:extLst>
          </p:cNvPr>
          <p:cNvSpPr txBox="1">
            <a:spLocks/>
          </p:cNvSpPr>
          <p:nvPr/>
        </p:nvSpPr>
        <p:spPr bwMode="auto">
          <a:xfrm>
            <a:off x="4845728" y="4669391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B647F31-7769-BF84-C9C3-80340A22F536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969004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E228260-3D46-8D86-1A49-75FBA91DA000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363597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054067FC-A34F-629E-A8AA-24114195A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678631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B3E55978-14D7-C3BE-CB73-F3B54C5145C7}"/>
              </a:ext>
            </a:extLst>
          </p:cNvPr>
          <p:cNvSpPr txBox="1">
            <a:spLocks/>
          </p:cNvSpPr>
          <p:nvPr/>
        </p:nvSpPr>
        <p:spPr bwMode="auto">
          <a:xfrm>
            <a:off x="4825767" y="506398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49" name="內容版面配置區 2">
            <a:extLst>
              <a:ext uri="{FF2B5EF4-FFF2-40B4-BE49-F238E27FC236}">
                <a16:creationId xmlns:a16="http://schemas.microsoft.com/office/drawing/2014/main" id="{BE6E6E8F-C49E-F1B8-BECB-E06C6DA72FAA}"/>
              </a:ext>
            </a:extLst>
          </p:cNvPr>
          <p:cNvSpPr txBox="1">
            <a:spLocks/>
          </p:cNvSpPr>
          <p:nvPr/>
        </p:nvSpPr>
        <p:spPr bwMode="auto">
          <a:xfrm>
            <a:off x="4825767" y="5379018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FB7905-1481-7B87-89A1-3C54D9664CB3}"/>
              </a:ext>
            </a:extLst>
          </p:cNvPr>
          <p:cNvSpPr/>
          <p:nvPr/>
        </p:nvSpPr>
        <p:spPr bwMode="auto">
          <a:xfrm>
            <a:off x="2913851" y="3633161"/>
            <a:ext cx="861877" cy="38089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FSM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0E85FA-039E-E38F-7263-5FFFECBD02D6}"/>
              </a:ext>
            </a:extLst>
          </p:cNvPr>
          <p:cNvSpPr/>
          <p:nvPr/>
        </p:nvSpPr>
        <p:spPr bwMode="auto">
          <a:xfrm>
            <a:off x="3287303" y="4219626"/>
            <a:ext cx="1211461" cy="64067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Input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Gen.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2A225B6-3B24-8847-0F0D-5E13CF7F83BA}"/>
              </a:ext>
            </a:extLst>
          </p:cNvPr>
          <p:cNvSpPr/>
          <p:nvPr/>
        </p:nvSpPr>
        <p:spPr bwMode="auto">
          <a:xfrm>
            <a:off x="3287303" y="5143504"/>
            <a:ext cx="1211461" cy="7337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Result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Checker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1F147E4-D59C-CFB5-D63D-41EF8E0712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048015" y="4014051"/>
            <a:ext cx="5352" cy="1496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CA5E501-853A-7588-275C-12AF649235B0}"/>
              </a:ext>
            </a:extLst>
          </p:cNvPr>
          <p:cNvCxnSpPr>
            <a:cxnSpLocks/>
            <a:endCxn id="52" idx="1"/>
          </p:cNvCxnSpPr>
          <p:nvPr/>
        </p:nvCxnSpPr>
        <p:spPr bwMode="auto">
          <a:xfrm>
            <a:off x="3053367" y="4539964"/>
            <a:ext cx="233936" cy="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6E132557-778A-3319-E099-442871E0B998}"/>
              </a:ext>
            </a:extLst>
          </p:cNvPr>
          <p:cNvCxnSpPr>
            <a:cxnSpLocks/>
            <a:endCxn id="53" idx="1"/>
          </p:cNvCxnSpPr>
          <p:nvPr/>
        </p:nvCxnSpPr>
        <p:spPr bwMode="auto">
          <a:xfrm>
            <a:off x="3048015" y="5510388"/>
            <a:ext cx="239288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F52AA71-BB03-117B-5DE5-BE633138F746}"/>
              </a:ext>
            </a:extLst>
          </p:cNvPr>
          <p:cNvCxnSpPr>
            <a:cxnSpLocks/>
            <a:stCxn id="53" idx="2"/>
            <a:endCxn id="96" idx="0"/>
          </p:cNvCxnSpPr>
          <p:nvPr/>
        </p:nvCxnSpPr>
        <p:spPr bwMode="auto">
          <a:xfrm flipH="1">
            <a:off x="3893033" y="5877271"/>
            <a:ext cx="1" cy="37779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12E7018B-67E3-03DC-28D8-30747EF17A05}"/>
              </a:ext>
            </a:extLst>
          </p:cNvPr>
          <p:cNvSpPr/>
          <p:nvPr/>
        </p:nvSpPr>
        <p:spPr bwMode="auto">
          <a:xfrm>
            <a:off x="3501723" y="6255067"/>
            <a:ext cx="782619" cy="352243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LED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5FD6C8AF-EF69-87A7-C471-3BDAD552A0A0}"/>
              </a:ext>
            </a:extLst>
          </p:cNvPr>
          <p:cNvGrpSpPr/>
          <p:nvPr/>
        </p:nvGrpSpPr>
        <p:grpSpPr>
          <a:xfrm>
            <a:off x="2946135" y="6233654"/>
            <a:ext cx="365400" cy="494640"/>
            <a:chOff x="2740309" y="6215093"/>
            <a:chExt cx="3654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14:cNvPr>
                <p14:cNvContentPartPr/>
                <p14:nvPr/>
              </p14:nvContentPartPr>
              <p14:xfrm>
                <a:off x="2842189" y="6278813"/>
                <a:ext cx="131400" cy="216360"/>
              </p14:xfrm>
            </p:contentPart>
          </mc:Choice>
          <mc:Fallback xmlns=""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549" y="6269813"/>
                  <a:ext cx="149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14:cNvPr>
                <p14:cNvContentPartPr/>
                <p14:nvPr/>
              </p14:nvContentPartPr>
              <p14:xfrm>
                <a:off x="2810149" y="6494813"/>
                <a:ext cx="241560" cy="14760"/>
              </p14:xfrm>
            </p:contentPart>
          </mc:Choice>
          <mc:Fallback xmlns=""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1509" y="6485813"/>
                  <a:ext cx="25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14:cNvPr>
                <p14:cNvContentPartPr/>
                <p14:nvPr/>
              </p14:nvContentPartPr>
              <p14:xfrm>
                <a:off x="2740309" y="6330653"/>
                <a:ext cx="29880" cy="43200"/>
              </p14:xfrm>
            </p:contentPart>
          </mc:Choice>
          <mc:Fallback xmlns=""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1309" y="6322013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14:cNvPr>
                <p14:cNvContentPartPr/>
                <p14:nvPr/>
              </p14:nvContentPartPr>
              <p14:xfrm>
                <a:off x="2810149" y="6223013"/>
                <a:ext cx="9000" cy="30240"/>
              </p14:xfrm>
            </p:contentPart>
          </mc:Choice>
          <mc:Fallback xmlns=""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01509" y="6214013"/>
                  <a:ext cx="26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14:cNvPr>
                <p14:cNvContentPartPr/>
                <p14:nvPr/>
              </p14:nvContentPartPr>
              <p14:xfrm>
                <a:off x="2998789" y="6215093"/>
                <a:ext cx="32400" cy="11160"/>
              </p14:xfrm>
            </p:contentPart>
          </mc:Choice>
          <mc:Fallback xmlns=""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9789" y="6206093"/>
                  <a:ext cx="50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14:cNvPr>
                <p14:cNvContentPartPr/>
                <p14:nvPr/>
              </p14:nvContentPartPr>
              <p14:xfrm>
                <a:off x="3039109" y="6370973"/>
                <a:ext cx="66600" cy="2880"/>
              </p14:xfrm>
            </p:contentPart>
          </mc:Choice>
          <mc:Fallback xmlns=""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0109" y="6362333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6C4F634-6128-C2DF-4F82-63F9E76295E4}"/>
                </a:ext>
              </a:extLst>
            </p:cNvPr>
            <p:cNvGrpSpPr/>
            <p:nvPr/>
          </p:nvGrpSpPr>
          <p:grpSpPr>
            <a:xfrm>
              <a:off x="2898349" y="6487973"/>
              <a:ext cx="73800" cy="221760"/>
              <a:chOff x="2898349" y="6487973"/>
              <a:chExt cx="73800" cy="22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14:cNvPr>
                  <p14:cNvContentPartPr/>
                  <p14:nvPr/>
                </p14:nvContentPartPr>
                <p14:xfrm>
                  <a:off x="2898349" y="6487973"/>
                  <a:ext cx="7200" cy="154440"/>
                </p14:xfrm>
              </p:contentPart>
            </mc:Choice>
            <mc:Fallback xmlns="">
              <p:pic>
                <p:nvPicPr>
                  <p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89349" y="6478973"/>
                    <a:ext cx="248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14:cNvPr>
                  <p14:cNvContentPartPr/>
                  <p14:nvPr/>
                </p14:nvContentPartPr>
                <p14:xfrm>
                  <a:off x="2958109" y="6494813"/>
                  <a:ext cx="14040" cy="214920"/>
                </p14:xfrm>
              </p:contentPart>
            </mc:Choice>
            <mc:Fallback xmlns="">
              <p:pic>
                <p:nvPicPr>
                  <p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949109" y="6485813"/>
                    <a:ext cx="31680" cy="232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CE2163E-E963-E628-409D-11B5C2153F99}"/>
              </a:ext>
            </a:extLst>
          </p:cNvPr>
          <p:cNvSpPr txBox="1">
            <a:spLocks/>
          </p:cNvSpPr>
          <p:nvPr/>
        </p:nvSpPr>
        <p:spPr bwMode="auto">
          <a:xfrm>
            <a:off x="6133515" y="3933056"/>
            <a:ext cx="1277171" cy="20072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TW" sz="1600" b="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3104255263"/>
      </p:ext>
    </p:extLst>
  </p:cSld>
  <p:clrMapOvr>
    <a:masterClrMapping/>
  </p:clrMapOvr>
</p:sld>
</file>

<file path=ppt/theme/theme1.xml><?xml version="1.0" encoding="utf-8"?>
<a:theme xmlns:a="http://schemas.openxmlformats.org/drawingml/2006/main" name="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84499EF8-B3CF-49EF-8C27-588E979EA3AC}" vid="{185E0B34-4C48-479A-A23B-D0210B66C092}"/>
    </a:ext>
  </a:extLst>
</a:theme>
</file>

<file path=ppt/theme/theme3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cess2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20140724_James_IC Training Final Project_v2</Template>
  <TotalTime>165559</TotalTime>
  <Words>410</Words>
  <Application>Microsoft Office PowerPoint</Application>
  <PresentationFormat>如螢幕大小 (4:3)</PresentationFormat>
  <Paragraphs>178</Paragraphs>
  <Slides>10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10</vt:i4>
      </vt:variant>
    </vt:vector>
  </HeadingPairs>
  <TitlesOfParts>
    <vt:vector size="27" baseType="lpstr">
      <vt:lpstr>新細明體</vt:lpstr>
      <vt:lpstr>標楷體</vt:lpstr>
      <vt:lpstr>Arial</vt:lpstr>
      <vt:lpstr>Arial Black</vt:lpstr>
      <vt:lpstr>Calibri</vt:lpstr>
      <vt:lpstr>Cambria Math</vt:lpstr>
      <vt:lpstr>Symbol</vt:lpstr>
      <vt:lpstr>Tahoma</vt:lpstr>
      <vt:lpstr>Verdana</vt:lpstr>
      <vt:lpstr>Wingdings</vt:lpstr>
      <vt:lpstr>20140724_James_IC Training Final Project_v2</vt:lpstr>
      <vt:lpstr>佈景主題1</vt:lpstr>
      <vt:lpstr>1_Access Lab</vt:lpstr>
      <vt:lpstr>2_Access Lab</vt:lpstr>
      <vt:lpstr>1_Blends</vt:lpstr>
      <vt:lpstr>Access2</vt:lpstr>
      <vt:lpstr>2_20140724_James_IC Training Final Project_v2</vt:lpstr>
      <vt:lpstr>FPGA Implementation of In-Memory Search Macro with Range Encoding</vt:lpstr>
      <vt:lpstr>Outline</vt:lpstr>
      <vt:lpstr>Few-Shot Learning</vt:lpstr>
      <vt:lpstr>Similarity Search </vt:lpstr>
      <vt:lpstr>System Architecture</vt:lpstr>
      <vt:lpstr>Direct Implementation</vt:lpstr>
      <vt:lpstr>Direct Implementation</vt:lpstr>
      <vt:lpstr>Revised System Architecture</vt:lpstr>
      <vt:lpstr>Input Stimuli Generation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Training  Final Project</dc:title>
  <dc:creator>user</dc:creator>
  <cp:lastModifiedBy>仁軒 王</cp:lastModifiedBy>
  <cp:revision>1800</cp:revision>
  <cp:lastPrinted>2025-05-02T08:25:41Z</cp:lastPrinted>
  <dcterms:created xsi:type="dcterms:W3CDTF">2014-07-23T04:37:50Z</dcterms:created>
  <dcterms:modified xsi:type="dcterms:W3CDTF">2025-11-11T04:16:06Z</dcterms:modified>
</cp:coreProperties>
</file>